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6"/>
  </p:notesMasterIdLst>
  <p:sldIdLst>
    <p:sldId id="288" r:id="rId5"/>
    <p:sldId id="257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9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285" r:id="rId38"/>
    <p:sldId id="291" r:id="rId39"/>
    <p:sldId id="292" r:id="rId40"/>
    <p:sldId id="293" r:id="rId41"/>
    <p:sldId id="294" r:id="rId42"/>
    <p:sldId id="295" r:id="rId43"/>
    <p:sldId id="264" r:id="rId44"/>
    <p:sldId id="303" r:id="rId4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ECC989-C146-6FD4-473C-D183CAE08939}" v="41" dt="2022-09-27T09:21:59.601"/>
    <p1510:client id="{7C147D9B-D946-7423-9408-35A6F8BA01D4}" v="614" dt="2022-09-27T09:10:38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F6C2B-B263-4518-A9A1-0BFB7D0C9A54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01DA3-898C-4FA6-B3CD-DFD220E686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0870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398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9777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621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322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467-F22C-47AC-B7FE-DD9155C8BF3A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A4F005F-D6FF-480F-83FB-5B935339E0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7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467-F22C-47AC-B7FE-DD9155C8BF3A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A4F005F-D6FF-480F-83FB-5B935339E0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5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467-F22C-47AC-B7FE-DD9155C8BF3A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A4F005F-D6FF-480F-83FB-5B935339E0DF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582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467-F22C-47AC-B7FE-DD9155C8BF3A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4F005F-D6FF-480F-83FB-5B935339E0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117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467-F22C-47AC-B7FE-DD9155C8BF3A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4F005F-D6FF-480F-83FB-5B935339E0DF}" type="slidenum">
              <a:rPr lang="hu-HU" smtClean="0"/>
              <a:t>‹#›</a:t>
            </a:fld>
            <a:endParaRPr lang="hu-H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671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467-F22C-47AC-B7FE-DD9155C8BF3A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4F005F-D6FF-480F-83FB-5B935339E0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815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467-F22C-47AC-B7FE-DD9155C8BF3A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F005F-D6FF-480F-83FB-5B935339E0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23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467-F22C-47AC-B7FE-DD9155C8BF3A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F005F-D6FF-480F-83FB-5B935339E0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73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467-F22C-47AC-B7FE-DD9155C8BF3A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F005F-D6FF-480F-83FB-5B935339E0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124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467-F22C-47AC-B7FE-DD9155C8BF3A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A4F005F-D6FF-480F-83FB-5B935339E0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91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467-F22C-47AC-B7FE-DD9155C8BF3A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A4F005F-D6FF-480F-83FB-5B935339E0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169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467-F22C-47AC-B7FE-DD9155C8BF3A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A4F005F-D6FF-480F-83FB-5B935339E0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164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467-F22C-47AC-B7FE-DD9155C8BF3A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F005F-D6FF-480F-83FB-5B935339E0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629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467-F22C-47AC-B7FE-DD9155C8BF3A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F005F-D6FF-480F-83FB-5B935339E0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664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467-F22C-47AC-B7FE-DD9155C8BF3A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F005F-D6FF-480F-83FB-5B935339E0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93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467-F22C-47AC-B7FE-DD9155C8BF3A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4F005F-D6FF-480F-83FB-5B935339E0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56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DE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D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95467-F22C-47AC-B7FE-DD9155C8BF3A}" type="datetimeFigureOut">
              <a:rPr lang="hu-HU" smtClean="0"/>
              <a:t>2025. 10. 09.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A4F005F-D6FF-480F-83FB-5B935339E0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880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eb.archive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://mekosztaly.oszk.hu/miawik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ure.au.dk/portal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andora.nla.gov.au/" TargetMode="Externa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nationalarchives.gov.uk/webarchive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ebenact.rhizome.org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boon.hu/kozelet/helyi-kozelet/uj-gazdara-talalhatnak-a-lomjaink-3875754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netarchivesuite/solrwayback" TargetMode="External"/><Relationship Id="rId3" Type="http://schemas.openxmlformats.org/officeDocument/2006/relationships/hyperlink" Target="http://www.netpreserve.org/" TargetMode="External"/><Relationship Id="rId7" Type="http://schemas.openxmlformats.org/officeDocument/2006/relationships/hyperlink" Target="http://archive-access.sourceforge.net/projects/nutchwax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webrecorder/pywb" TargetMode="External"/><Relationship Id="rId11" Type="http://schemas.openxmlformats.org/officeDocument/2006/relationships/hyperlink" Target="https://en.wikipedia.org/wiki/Web_ARChive" TargetMode="External"/><Relationship Id="rId5" Type="http://schemas.openxmlformats.org/officeDocument/2006/relationships/hyperlink" Target="https://github.com/iipc/openwayback" TargetMode="External"/><Relationship Id="rId10" Type="http://schemas.openxmlformats.org/officeDocument/2006/relationships/hyperlink" Target="http://coptr.digipres.org/NetarchiveSuite" TargetMode="External"/><Relationship Id="rId4" Type="http://schemas.openxmlformats.org/officeDocument/2006/relationships/hyperlink" Target="http://crawler.archive.org/" TargetMode="External"/><Relationship Id="rId9" Type="http://schemas.openxmlformats.org/officeDocument/2006/relationships/hyperlink" Target="http://dia-nz.github.io/webcurator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mekosztaly.oszk.hu/mediawiki/index.php/Webrecorder" TargetMode="External"/><Relationship Id="rId13" Type="http://schemas.openxmlformats.org/officeDocument/2006/relationships/hyperlink" Target="http://mekosztaly.oszk.hu/mediawiki/index.php/Web_ScrapBook" TargetMode="External"/><Relationship Id="rId18" Type="http://schemas.openxmlformats.org/officeDocument/2006/relationships/hyperlink" Target="http://mekosztaly.oszk.hu/mediawiki/index.php/Nimbus_Screen_Capture" TargetMode="External"/><Relationship Id="rId3" Type="http://schemas.openxmlformats.org/officeDocument/2006/relationships/hyperlink" Target="http://mekosztaly.oszk.hu/mediawiki/index.php/Heritrix" TargetMode="External"/><Relationship Id="rId21" Type="http://schemas.openxmlformats.org/officeDocument/2006/relationships/hyperlink" Target="https://archiveweb.page/" TargetMode="External"/><Relationship Id="rId7" Type="http://schemas.openxmlformats.org/officeDocument/2006/relationships/hyperlink" Target="http://mekosztaly.oszk.hu/mediawiki/index.php/Brozzler" TargetMode="External"/><Relationship Id="rId12" Type="http://schemas.openxmlformats.org/officeDocument/2006/relationships/hyperlink" Target="http://mekosztaly.oszk.hu/mediawiki/index.php/HTTrack" TargetMode="External"/><Relationship Id="rId17" Type="http://schemas.openxmlformats.org/officeDocument/2006/relationships/hyperlink" Target="http://mekosztaly.oszk.hu/mediawiki/index.php/Webrecorder_Player" TargetMode="External"/><Relationship Id="rId2" Type="http://schemas.openxmlformats.org/officeDocument/2006/relationships/hyperlink" Target="http://www.oszk.hu/okr-projekt" TargetMode="External"/><Relationship Id="rId16" Type="http://schemas.openxmlformats.org/officeDocument/2006/relationships/hyperlink" Target="http://mekosztaly.oszk.hu/mediawiki/index.php/SolrWayback" TargetMode="External"/><Relationship Id="rId20" Type="http://schemas.openxmlformats.org/officeDocument/2006/relationships/hyperlink" Target="https://developers.google.com/web/tools/puppeteer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ekosztaly.oszk.hu/mediawiki/index.php/NetarchiveSuite" TargetMode="External"/><Relationship Id="rId11" Type="http://schemas.openxmlformats.org/officeDocument/2006/relationships/hyperlink" Target="http://mekosztaly.oszk.hu/mediawiki/index.php/Wget" TargetMode="External"/><Relationship Id="rId5" Type="http://schemas.openxmlformats.org/officeDocument/2006/relationships/hyperlink" Target="http://mekosztaly.oszk.hu/mediawiki/index.php/WCT" TargetMode="External"/><Relationship Id="rId15" Type="http://schemas.openxmlformats.org/officeDocument/2006/relationships/hyperlink" Target="http://mekosztaly.oszk.hu/mediawiki/index.php/Wayback" TargetMode="External"/><Relationship Id="rId10" Type="http://schemas.openxmlformats.org/officeDocument/2006/relationships/hyperlink" Target="http://mekosztaly.oszk.hu/mediawiki/index.php/Warcit" TargetMode="External"/><Relationship Id="rId19" Type="http://schemas.openxmlformats.org/officeDocument/2006/relationships/hyperlink" Target="http://mekosztaly.oszk.hu/mediawiki/index.php/Grab_Them_All" TargetMode="External"/><Relationship Id="rId4" Type="http://schemas.openxmlformats.org/officeDocument/2006/relationships/hyperlink" Target="http://mekosztaly.oszk.hu/mediawiki/index.php/WAIL" TargetMode="External"/><Relationship Id="rId9" Type="http://schemas.openxmlformats.org/officeDocument/2006/relationships/hyperlink" Target="http://mekosztaly.oszk.hu/mediawiki/index.php/WARCreate" TargetMode="External"/><Relationship Id="rId14" Type="http://schemas.openxmlformats.org/officeDocument/2006/relationships/hyperlink" Target="http://mekosztaly.oszk.hu/mediawiki/index.php/PyWb" TargetMode="External"/><Relationship Id="rId22" Type="http://schemas.openxmlformats.org/officeDocument/2006/relationships/hyperlink" Target="https://webarchivum.oszk.hu/mediawiki/index.php?title=ArchiveBox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ebarchivum.oszk.hu/szakembereknek/tanfolyam-es-e-learning/" TargetMode="External"/><Relationship Id="rId3" Type="http://schemas.openxmlformats.org/officeDocument/2006/relationships/hyperlink" Target="https://forms.office.com/r/Cz3GsHSQEd" TargetMode="External"/><Relationship Id="rId7" Type="http://schemas.openxmlformats.org/officeDocument/2006/relationships/hyperlink" Target="https://webarchivum.oszk.hu/szakembereknek/ajanlott_webhelyek/" TargetMode="External"/><Relationship Id="rId2" Type="http://schemas.openxmlformats.org/officeDocument/2006/relationships/hyperlink" Target="https://webarchivum.oszk.h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archivum.oszk.hu/szakembereknek/szakirodalmi-bibliografia/" TargetMode="External"/><Relationship Id="rId5" Type="http://schemas.openxmlformats.org/officeDocument/2006/relationships/hyperlink" Target="https://webarchivum.oszk.hu/szakembereknek/mia-wiki/" TargetMode="External"/><Relationship Id="rId10" Type="http://schemas.openxmlformats.org/officeDocument/2006/relationships/hyperlink" Target="https://webarchivum.oszk.hu/a-projektrol/eloadasok-prezentaciok-publikaciok/" TargetMode="External"/><Relationship Id="rId4" Type="http://schemas.openxmlformats.org/officeDocument/2006/relationships/hyperlink" Target="http://mekosztaly.oszk.hu/cgi-bin/mailman/listinfo/mia-l" TargetMode="External"/><Relationship Id="rId9" Type="http://schemas.openxmlformats.org/officeDocument/2006/relationships/hyperlink" Target="https://webarchivum.oszk.hu/szakembereknek/404-not-found-workshop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rchivum.oszk.hu/mediawiki/index.php/Archive.is" TargetMode="External"/><Relationship Id="rId2" Type="http://schemas.openxmlformats.org/officeDocument/2006/relationships/hyperlink" Target="Save%20Page%20Now%20https:/webarchivum.oszk.hu/mediawiki/index.php/Save_Page_No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s://webarchivum.oszk.hu/mediawiki/index.php/Perma.cc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downloadwww.htm" TargetMode="Externa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boingboing.net/2017/07/27/link-rot-only-half-of-the-lin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lil.law.harvard.edu/blog/2017/07/21/a-million-squandered-the-million-dollar-homepage-as-a-decaying-digital-artifac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6C5DE4-87C8-4FE6-8C92-DC76369E4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173013"/>
            <a:ext cx="8915399" cy="1960609"/>
          </a:xfrm>
        </p:spPr>
        <p:txBody>
          <a:bodyPr/>
          <a:lstStyle/>
          <a:p>
            <a:pPr algn="ctr"/>
            <a:r>
              <a:rPr lang="hu-HU" dirty="0"/>
              <a:t>A webarchívum </a:t>
            </a:r>
            <a:br>
              <a:rPr lang="hu-HU" dirty="0"/>
            </a:br>
            <a:r>
              <a:rPr lang="hu-HU" dirty="0"/>
              <a:t>mint kutatási forrás</a:t>
            </a:r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45E4D5C-9285-4029-93E7-B6A91EA03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435793"/>
            <a:ext cx="9388364" cy="600766"/>
          </a:xfrm>
        </p:spPr>
        <p:txBody>
          <a:bodyPr>
            <a:noAutofit/>
          </a:bodyPr>
          <a:lstStyle/>
          <a:p>
            <a:pPr algn="ctr"/>
            <a:r>
              <a:rPr lang="hu-HU" sz="2800" dirty="0"/>
              <a:t>Mire jó a webaratás és hogyan lesz belőle kenyér? </a:t>
            </a:r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D7227B3-0EEB-47D3-AD55-8739C4C6025F}"/>
              </a:ext>
            </a:extLst>
          </p:cNvPr>
          <p:cNvSpPr txBox="1"/>
          <p:nvPr/>
        </p:nvSpPr>
        <p:spPr>
          <a:xfrm>
            <a:off x="1417992" y="5483480"/>
            <a:ext cx="3603682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Németh Márton</a:t>
            </a:r>
          </a:p>
          <a:p>
            <a:pPr>
              <a:defRPr/>
            </a:pPr>
            <a:r>
              <a:rPr lang="hu-HU" sz="1400" dirty="0">
                <a:latin typeface="Century Gothic" panose="020B0502020202020204"/>
              </a:rPr>
              <a:t>OSZK Digitális Bölcsészeti Központ</a:t>
            </a:r>
          </a:p>
          <a:p>
            <a:pPr>
              <a:defRPr/>
            </a:pPr>
            <a:br>
              <a:rPr lang="hu-HU" sz="1400" dirty="0">
                <a:latin typeface="Century Gothic" panose="020B0502020202020204"/>
              </a:rPr>
            </a:br>
            <a:r>
              <a:rPr lang="hu-HU" sz="1400" dirty="0">
                <a:latin typeface="Century Gothic" panose="020B0502020202020204"/>
              </a:rPr>
              <a:t>Kutatók Éjszakája </a:t>
            </a:r>
            <a:endParaRPr lang="hu-H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>
              <a:defRPr/>
            </a:pPr>
            <a:r>
              <a:rPr lang="hu-HU" sz="1400" dirty="0">
                <a:latin typeface="Century Gothic" panose="020B0502020202020204"/>
              </a:rPr>
              <a:t>2022. 09. 30.</a:t>
            </a:r>
            <a:endParaRPr lang="hu-H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</p:txBody>
      </p:sp>
      <p:pic>
        <p:nvPicPr>
          <p:cNvPr id="5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6DD053ED-8FCE-972C-B65F-AEEE04CF1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883" y="440191"/>
            <a:ext cx="2743200" cy="164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6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B9170204-166F-4C55-A26F-7C77312C52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4186238" cy="1139825"/>
          </a:xfrm>
        </p:spPr>
        <p:txBody>
          <a:bodyPr/>
          <a:lstStyle/>
          <a:p>
            <a:r>
              <a:rPr lang="hu-HU" altLang="hu-HU" sz="2200" dirty="0">
                <a:solidFill>
                  <a:schemeClr val="folHlink"/>
                </a:solidFill>
              </a:rPr>
              <a:t>1996</a:t>
            </a:r>
            <a:br>
              <a:rPr lang="hu-HU" altLang="hu-HU" sz="2200" dirty="0">
                <a:solidFill>
                  <a:schemeClr val="folHlink"/>
                </a:solidFill>
              </a:rPr>
            </a:br>
            <a:r>
              <a:rPr lang="hu-HU" altLang="hu-HU" sz="2900" dirty="0"/>
              <a:t>Internet Archive</a:t>
            </a:r>
            <a:r>
              <a:rPr lang="hu-HU" altLang="hu-HU" sz="2200" dirty="0">
                <a:solidFill>
                  <a:schemeClr val="folHlink"/>
                </a:solidFill>
              </a:rPr>
              <a:t> </a:t>
            </a:r>
            <a:br>
              <a:rPr lang="hu-HU" altLang="hu-HU" sz="2200" dirty="0">
                <a:solidFill>
                  <a:schemeClr val="folHlink"/>
                </a:solidFill>
              </a:rPr>
            </a:br>
            <a:r>
              <a:rPr lang="hu-HU" altLang="hu-HU" sz="1500" dirty="0">
                <a:hlinkClick r:id="rId2"/>
              </a:rPr>
              <a:t>http://web.archive.org</a:t>
            </a:r>
            <a:endParaRPr lang="hu-HU" altLang="hu-HU" sz="1500" dirty="0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F57AA54-719A-43AC-A2B9-8F24181F9D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1" y="1844676"/>
            <a:ext cx="4043363" cy="45307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hu-HU" altLang="hu-HU" sz="2000" dirty="0"/>
              <a:t>2022 szeptemberi adatok: 738 milliárd digitális objektum </a:t>
            </a:r>
          </a:p>
          <a:p>
            <a:r>
              <a:rPr lang="hu-HU" altLang="hu-HU" sz="2000" dirty="0"/>
              <a:t>Heti 1 milliárddal gyarapodik. </a:t>
            </a:r>
          </a:p>
          <a:p>
            <a:r>
              <a:rPr lang="hu-HU" altLang="hu-HU" sz="2000" dirty="0"/>
              <a:t>1996 óta több mint száz kisebb-nagyobb projekt indult.</a:t>
            </a:r>
          </a:p>
          <a:p>
            <a:r>
              <a:rPr lang="hu-HU" altLang="hu-HU" sz="2000" dirty="0"/>
              <a:t>Ebből kb. negyven a működő vagy kísérleti fázisban levő nemzeti webarchívum, harmincegynéhány országban.</a:t>
            </a:r>
          </a:p>
        </p:txBody>
      </p:sp>
      <p:grpSp>
        <p:nvGrpSpPr>
          <p:cNvPr id="47112" name="Group 8">
            <a:extLst>
              <a:ext uri="{FF2B5EF4-FFF2-40B4-BE49-F238E27FC236}">
                <a16:creationId xmlns:a16="http://schemas.microsoft.com/office/drawing/2014/main" id="{9D5B1320-0EDE-433F-BBB5-7ED9FD41E82D}"/>
              </a:ext>
            </a:extLst>
          </p:cNvPr>
          <p:cNvGrpSpPr>
            <a:grpSpLocks/>
          </p:cNvGrpSpPr>
          <p:nvPr/>
        </p:nvGrpSpPr>
        <p:grpSpPr bwMode="auto">
          <a:xfrm>
            <a:off x="6167439" y="2044700"/>
            <a:ext cx="4344987" cy="4624388"/>
            <a:chOff x="2925" y="1288"/>
            <a:chExt cx="2737" cy="2913"/>
          </a:xfrm>
        </p:grpSpPr>
        <p:pic>
          <p:nvPicPr>
            <p:cNvPr id="47108" name="Picture 4">
              <a:extLst>
                <a:ext uri="{FF2B5EF4-FFF2-40B4-BE49-F238E27FC236}">
                  <a16:creationId xmlns:a16="http://schemas.microsoft.com/office/drawing/2014/main" id="{006185E3-EEA3-4E16-8D49-D8BC648D4B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1288"/>
              <a:ext cx="2737" cy="263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hlink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7110" name="Text Box 6">
              <a:extLst>
                <a:ext uri="{FF2B5EF4-FFF2-40B4-BE49-F238E27FC236}">
                  <a16:creationId xmlns:a16="http://schemas.microsoft.com/office/drawing/2014/main" id="{679CA9F3-446D-4C53-8606-A0D8E01E81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" y="4028"/>
              <a:ext cx="190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Forrás: </a:t>
              </a:r>
              <a:r>
                <a:rPr kumimoji="0" lang="hu-HU" altLang="hu-H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4"/>
                </a:rPr>
                <a:t>http://mekosztaly.oszk.hu/miawiki</a:t>
              </a:r>
              <a:endPara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7111" name="Picture 7">
            <a:extLst>
              <a:ext uri="{FF2B5EF4-FFF2-40B4-BE49-F238E27FC236}">
                <a16:creationId xmlns:a16="http://schemas.microsoft.com/office/drawing/2014/main" id="{BFAAC198-1A0C-4223-BEA3-BA0031A87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188914"/>
            <a:ext cx="1646238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9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24F9216C-5762-494F-A65D-F204F03ACF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9599" y="295608"/>
            <a:ext cx="8911687" cy="643510"/>
          </a:xfrm>
        </p:spPr>
        <p:txBody>
          <a:bodyPr/>
          <a:lstStyle/>
          <a:p>
            <a:pPr algn="ctr"/>
            <a:r>
              <a:rPr lang="en-US" altLang="hu-HU" sz="2900" dirty="0" err="1"/>
              <a:t>Webk</a:t>
            </a:r>
            <a:r>
              <a:rPr lang="hu-HU" altLang="hu-HU" sz="2900" dirty="0" err="1"/>
              <a:t>önyvtár</a:t>
            </a:r>
            <a:endParaRPr lang="hu-HU" altLang="hu-HU" sz="2900" dirty="0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329B2789-17F2-4CEF-A6AE-2FAFBA374C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79599" y="1045813"/>
            <a:ext cx="6079413" cy="5863144"/>
          </a:xfrm>
          <a:noFill/>
        </p:spPr>
        <p:txBody>
          <a:bodyPr wrap="square">
            <a:spAutoFit/>
          </a:bodyPr>
          <a:lstStyle/>
          <a:p>
            <a:r>
              <a:rPr lang="hu-HU" altLang="hu-HU" sz="2000" dirty="0"/>
              <a:t>Web + Library </a:t>
            </a:r>
            <a:r>
              <a:rPr lang="en-US" altLang="hu-HU" sz="2000" dirty="0"/>
              <a:t>= </a:t>
            </a:r>
            <a:r>
              <a:rPr lang="hu-HU" altLang="hu-HU" sz="2000" dirty="0" err="1"/>
              <a:t>Webrary</a:t>
            </a:r>
            <a:r>
              <a:rPr lang="hu-HU" altLang="hu-HU" sz="2000" dirty="0"/>
              <a:t> (Niels Brügger)</a:t>
            </a:r>
          </a:p>
          <a:p>
            <a:r>
              <a:rPr lang="hu-HU" altLang="hu-HU" sz="2000" dirty="0"/>
              <a:t>Lehetőleg a kötelespéldány törvény által szabályozott.</a:t>
            </a:r>
          </a:p>
          <a:p>
            <a:r>
              <a:rPr lang="hu-HU" altLang="hu-HU" sz="2000" dirty="0"/>
              <a:t>Gyűjtőköre alapvetően a közönségnek </a:t>
            </a:r>
            <a:br>
              <a:rPr lang="hu-HU" altLang="hu-HU" sz="2000" dirty="0"/>
            </a:br>
            <a:r>
              <a:rPr lang="hu-HU" altLang="hu-HU" sz="2000" dirty="0"/>
              <a:t>szánt, „publikált” webes tartalom.</a:t>
            </a:r>
          </a:p>
          <a:p>
            <a:r>
              <a:rPr lang="hu-HU" altLang="hu-HU" sz="2000" dirty="0"/>
              <a:t>Együttműködésben az AV archívummal.</a:t>
            </a:r>
          </a:p>
          <a:p>
            <a:r>
              <a:rPr lang="hu-HU" altLang="hu-HU" sz="2000" dirty="0"/>
              <a:t>Válogatott és </a:t>
            </a:r>
            <a:r>
              <a:rPr lang="hu-HU" altLang="hu-HU" sz="2000" dirty="0" err="1"/>
              <a:t>metaadatolt</a:t>
            </a:r>
            <a:r>
              <a:rPr lang="hu-HU" altLang="hu-HU" sz="2000" dirty="0"/>
              <a:t>.</a:t>
            </a:r>
          </a:p>
          <a:p>
            <a:r>
              <a:rPr lang="hu-HU" altLang="hu-HU" sz="2000" dirty="0"/>
              <a:t>Tematikus és esemény-alapú gyűjtések.</a:t>
            </a:r>
          </a:p>
          <a:p>
            <a:r>
              <a:rPr lang="hu-HU" altLang="hu-HU" sz="2000" dirty="0"/>
              <a:t>Nemzeti könyvtárak esetében a nemzeti webtér időnkénti (felületes) aratása is.</a:t>
            </a:r>
          </a:p>
          <a:p>
            <a:r>
              <a:rPr lang="hu-HU" altLang="hu-HU" sz="2000" dirty="0"/>
              <a:t>Katalógusba, sőt nemzeti bibliográfiába </a:t>
            </a:r>
            <a:br>
              <a:rPr lang="hu-HU" altLang="hu-HU" sz="2000" dirty="0"/>
            </a:br>
            <a:r>
              <a:rPr lang="hu-HU" altLang="hu-HU" sz="2000" dirty="0"/>
              <a:t>is bekerülhet.</a:t>
            </a:r>
          </a:p>
          <a:p>
            <a:r>
              <a:rPr lang="hu-HU" altLang="hu-HU" sz="2000" dirty="0"/>
              <a:t>Stabil </a:t>
            </a:r>
            <a:r>
              <a:rPr lang="hu-HU" altLang="hu-HU" sz="2000" dirty="0" err="1"/>
              <a:t>hivatkozhatóságot</a:t>
            </a:r>
            <a:r>
              <a:rPr lang="hu-HU" altLang="hu-HU" sz="2000" dirty="0"/>
              <a:t> biztosít.</a:t>
            </a:r>
          </a:p>
          <a:p>
            <a:r>
              <a:rPr lang="hu-HU" altLang="hu-HU" sz="2000" dirty="0"/>
              <a:t>Részben nyilvános, illetve könyvtári gépekről férhető hozzá.</a:t>
            </a:r>
          </a:p>
        </p:txBody>
      </p:sp>
      <p:grpSp>
        <p:nvGrpSpPr>
          <p:cNvPr id="55306" name="Group 10">
            <a:extLst>
              <a:ext uri="{FF2B5EF4-FFF2-40B4-BE49-F238E27FC236}">
                <a16:creationId xmlns:a16="http://schemas.microsoft.com/office/drawing/2014/main" id="{F2C0298C-5EC9-4544-8FF7-ADF606820BCD}"/>
              </a:ext>
            </a:extLst>
          </p:cNvPr>
          <p:cNvGrpSpPr>
            <a:grpSpLocks/>
          </p:cNvGrpSpPr>
          <p:nvPr/>
        </p:nvGrpSpPr>
        <p:grpSpPr bwMode="auto">
          <a:xfrm>
            <a:off x="8759826" y="188913"/>
            <a:ext cx="1908175" cy="2146300"/>
            <a:chOff x="4558" y="119"/>
            <a:chExt cx="1202" cy="1352"/>
          </a:xfrm>
        </p:grpSpPr>
        <p:pic>
          <p:nvPicPr>
            <p:cNvPr id="55302" name="Picture 6" descr="Niels Brügger">
              <a:extLst>
                <a:ext uri="{FF2B5EF4-FFF2-40B4-BE49-F238E27FC236}">
                  <a16:creationId xmlns:a16="http://schemas.microsoft.com/office/drawing/2014/main" id="{33AC7A24-CAB1-4A53-9BF0-2C420305E1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151"/>
            <a:stretch>
              <a:fillRect/>
            </a:stretch>
          </p:blipFill>
          <p:spPr bwMode="auto">
            <a:xfrm>
              <a:off x="4558" y="119"/>
              <a:ext cx="978" cy="1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03" name="Text Box 7">
              <a:extLst>
                <a:ext uri="{FF2B5EF4-FFF2-40B4-BE49-F238E27FC236}">
                  <a16:creationId xmlns:a16="http://schemas.microsoft.com/office/drawing/2014/main" id="{5D6BB6F9-5001-493D-A27F-977A91CDDE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8" y="1298"/>
              <a:ext cx="120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Forrás: </a:t>
              </a:r>
              <a:r>
                <a:rPr kumimoji="0" lang="hu-HU" altLang="hu-H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3"/>
                </a:rPr>
                <a:t>http://pure.au.dk</a:t>
              </a:r>
              <a:endPara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5304" name="Picture 8">
            <a:extLst>
              <a:ext uri="{FF2B5EF4-FFF2-40B4-BE49-F238E27FC236}">
                <a16:creationId xmlns:a16="http://schemas.microsoft.com/office/drawing/2014/main" id="{9A48B896-578B-461C-93BE-14F1828BA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539" y="2667794"/>
            <a:ext cx="3670300" cy="3381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5" name="Text Box 9">
            <a:extLst>
              <a:ext uri="{FF2B5EF4-FFF2-40B4-BE49-F238E27FC236}">
                <a16:creationId xmlns:a16="http://schemas.microsoft.com/office/drawing/2014/main" id="{9CFC9A35-FAA1-45C6-A3F0-385317930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4" y="6381750"/>
            <a:ext cx="25923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Forrás: </a:t>
            </a:r>
            <a:r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http://pandora.nla.gov.au</a:t>
            </a:r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91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DE9222EB-0A03-4560-8C82-662068084D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50330" y="260176"/>
            <a:ext cx="8911687" cy="710168"/>
          </a:xfrm>
        </p:spPr>
        <p:txBody>
          <a:bodyPr/>
          <a:lstStyle/>
          <a:p>
            <a:pPr algn="ctr"/>
            <a:r>
              <a:rPr lang="en-US" altLang="hu-HU" sz="2900" dirty="0" err="1"/>
              <a:t>Weblev</a:t>
            </a:r>
            <a:r>
              <a:rPr lang="hu-HU" altLang="hu-HU" sz="2900" dirty="0" err="1"/>
              <a:t>éltár</a:t>
            </a:r>
            <a:endParaRPr lang="hu-HU" altLang="hu-HU" sz="2900" dirty="0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47285D9B-6249-4841-A088-1A36EA7D08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79230" y="1219200"/>
            <a:ext cx="5103455" cy="5093702"/>
          </a:xfrm>
          <a:noFill/>
        </p:spPr>
        <p:txBody>
          <a:bodyPr wrap="square">
            <a:spAutoFit/>
          </a:bodyPr>
          <a:lstStyle/>
          <a:p>
            <a:r>
              <a:rPr lang="hu-HU" altLang="hu-HU" sz="2000" dirty="0"/>
              <a:t>Ez a szó valódi értelmében vett „</a:t>
            </a:r>
            <a:r>
              <a:rPr lang="hu-HU" altLang="hu-HU" sz="2000" dirty="0" err="1"/>
              <a:t>webarchive</a:t>
            </a:r>
            <a:r>
              <a:rPr lang="hu-HU" altLang="hu-HU" sz="2000" dirty="0"/>
              <a:t>”, de nincs éles határ.</a:t>
            </a:r>
          </a:p>
          <a:p>
            <a:r>
              <a:rPr lang="hu-HU" altLang="hu-HU" sz="2000" dirty="0"/>
              <a:t>Nem „publikált”, legalábbis nem a széles nyilvánosságnak szánt internetes tartalmak (pl. fórumok, személyes blogok, fotók, videók, webkettes oldalak és csatornák,</a:t>
            </a:r>
            <a:r>
              <a:rPr lang="en-US" altLang="hu-HU" sz="2000" dirty="0"/>
              <a:t> </a:t>
            </a:r>
            <a:r>
              <a:rPr lang="hu-HU" altLang="hu-HU" sz="2000" dirty="0"/>
              <a:t>zárt csoportok és webhelyek, intézményi és céges belső honlapok és iratok).</a:t>
            </a:r>
          </a:p>
          <a:p>
            <a:r>
              <a:rPr lang="hu-HU" altLang="hu-HU" sz="2000" dirty="0"/>
              <a:t>E-levéltári fondokba rendezve (esetleg offline digitális tartalmakkal együtt).</a:t>
            </a:r>
          </a:p>
          <a:p>
            <a:r>
              <a:rPr lang="hu-HU" altLang="hu-HU" sz="2000" dirty="0"/>
              <a:t>Kormányzati, államigazgatási szervek honlapjainak és egyéb online anyagainak archiválása.</a:t>
            </a:r>
          </a:p>
        </p:txBody>
      </p:sp>
      <p:sp>
        <p:nvSpPr>
          <p:cNvPr id="56325" name="Text Box 5">
            <a:extLst>
              <a:ext uri="{FF2B5EF4-FFF2-40B4-BE49-F238E27FC236}">
                <a16:creationId xmlns:a16="http://schemas.microsoft.com/office/drawing/2014/main" id="{01D91083-7FDE-4DBD-B5BF-E57C1FAFD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8191" y="6323014"/>
            <a:ext cx="39608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Forrás: </a:t>
            </a:r>
            <a:r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/>
              </a:rPr>
              <a:t>http://www.nationalarchives.gov.uk/webarchive/</a:t>
            </a:r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6326" name="Picture 6">
            <a:extLst>
              <a:ext uri="{FF2B5EF4-FFF2-40B4-BE49-F238E27FC236}">
                <a16:creationId xmlns:a16="http://schemas.microsoft.com/office/drawing/2014/main" id="{50555688-E550-4285-8A57-5320848D5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"/>
          <a:stretch>
            <a:fillRect/>
          </a:stretch>
        </p:blipFill>
        <p:spPr bwMode="auto">
          <a:xfrm>
            <a:off x="7745251" y="1905000"/>
            <a:ext cx="4270375" cy="4076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7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6923A417-7891-48C8-808E-E0723EE5AF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4386" y="147337"/>
            <a:ext cx="8911687" cy="640445"/>
          </a:xfrm>
        </p:spPr>
        <p:txBody>
          <a:bodyPr/>
          <a:lstStyle/>
          <a:p>
            <a:pPr algn="ctr"/>
            <a:r>
              <a:rPr lang="en-US" altLang="hu-HU" sz="2900" dirty="0"/>
              <a:t>Web</a:t>
            </a:r>
            <a:r>
              <a:rPr lang="hu-HU" altLang="hu-HU" sz="2900" dirty="0"/>
              <a:t>múzeum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68F2B713-6BF6-4301-8D0F-F6D307B380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7178" y="1216841"/>
            <a:ext cx="5632581" cy="5093702"/>
          </a:xfrm>
          <a:noFill/>
        </p:spPr>
        <p:txBody>
          <a:bodyPr wrap="square">
            <a:spAutoFit/>
          </a:bodyPr>
          <a:lstStyle/>
          <a:p>
            <a:r>
              <a:rPr lang="hu-HU" altLang="hu-HU" sz="2000" dirty="0"/>
              <a:t>Webes művészeti és iparművészeti alkotások megőrzése (és ezek megjeleníthető állapotban tartása.)</a:t>
            </a:r>
          </a:p>
          <a:p>
            <a:r>
              <a:rPr lang="hu-HU" altLang="hu-HU" sz="2000" dirty="0"/>
              <a:t>Művészek és más ismert emberek internetes jelenlétének archiválása. </a:t>
            </a:r>
          </a:p>
          <a:p>
            <a:r>
              <a:rPr lang="hu-HU" altLang="hu-HU" sz="2000" dirty="0"/>
              <a:t>A múzeum gyűjtőkörének megfelelő válogatások (pl. helytörténeti múzeum: online közvetített helyi események, hadtörténeti múzeum: </a:t>
            </a:r>
            <a:r>
              <a:rPr lang="hu-HU" altLang="hu-HU" sz="2000" dirty="0" err="1"/>
              <a:t>kiberháborúk</a:t>
            </a:r>
            <a:r>
              <a:rPr lang="hu-HU" altLang="hu-HU" sz="2000" dirty="0"/>
              <a:t>, sportmúzeum: e-sportok, fotómúzeum: digitális fotók, kereskedelmi múzeum: online kereskedelem, műszaki múzeum: internetes technológiák).</a:t>
            </a:r>
          </a:p>
          <a:p>
            <a:r>
              <a:rPr lang="hu-HU" altLang="hu-HU" sz="2000" dirty="0"/>
              <a:t>Webarchívumokra alapozott történeti kutatások.</a:t>
            </a:r>
          </a:p>
        </p:txBody>
      </p:sp>
      <p:grpSp>
        <p:nvGrpSpPr>
          <p:cNvPr id="57351" name="Group 7">
            <a:extLst>
              <a:ext uri="{FF2B5EF4-FFF2-40B4-BE49-F238E27FC236}">
                <a16:creationId xmlns:a16="http://schemas.microsoft.com/office/drawing/2014/main" id="{51D704E1-8DC1-40AD-ACCA-5085A4AD7951}"/>
              </a:ext>
            </a:extLst>
          </p:cNvPr>
          <p:cNvGrpSpPr>
            <a:grpSpLocks/>
          </p:cNvGrpSpPr>
          <p:nvPr/>
        </p:nvGrpSpPr>
        <p:grpSpPr bwMode="auto">
          <a:xfrm>
            <a:off x="8413639" y="1155644"/>
            <a:ext cx="3665537" cy="4883150"/>
            <a:chOff x="3379" y="1117"/>
            <a:chExt cx="2309" cy="3076"/>
          </a:xfrm>
        </p:grpSpPr>
        <p:sp>
          <p:nvSpPr>
            <p:cNvPr id="57348" name="Text Box 4">
              <a:extLst>
                <a:ext uri="{FF2B5EF4-FFF2-40B4-BE49-F238E27FC236}">
                  <a16:creationId xmlns:a16="http://schemas.microsoft.com/office/drawing/2014/main" id="{BBD07BAA-3AEE-45FF-8A52-E832821252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4020"/>
              <a:ext cx="17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Forrás: </a:t>
              </a:r>
              <a:r>
                <a:rPr kumimoji="0" lang="hu-HU" altLang="hu-H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2"/>
                </a:rPr>
                <a:t>http://webenact.rhizome.org</a:t>
              </a:r>
              <a:endPara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57350" name="Picture 6">
              <a:extLst>
                <a:ext uri="{FF2B5EF4-FFF2-40B4-BE49-F238E27FC236}">
                  <a16:creationId xmlns:a16="http://schemas.microsoft.com/office/drawing/2014/main" id="{1C9EFFEF-E176-457E-80D5-F59DE4C590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1117"/>
              <a:ext cx="2309" cy="283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399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/>
          <p:cNvSpPr txBox="1">
            <a:spLocks noChangeArrowheads="1"/>
          </p:cNvSpPr>
          <p:nvPr/>
        </p:nvSpPr>
        <p:spPr bwMode="auto">
          <a:xfrm>
            <a:off x="3116209" y="293172"/>
            <a:ext cx="4847203" cy="369332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 web egy hipermédia dokumentum?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199358" y="5876925"/>
            <a:ext cx="9571037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6630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56019" y="404813"/>
            <a:ext cx="935038" cy="6380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1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36883" y="404814"/>
            <a:ext cx="511175" cy="1087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678016" y="947464"/>
            <a:ext cx="7199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4"/>
              </a:rPr>
              <a:t>https://boon.hu/kozelet/helyi-kozelet/uj-gazdara-talalhatnak-a-lomjaink-3875754/</a:t>
            </a:r>
            <a:r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</p:txBody>
      </p:sp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2194" y="1628775"/>
            <a:ext cx="2457450" cy="515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15258" y="1341438"/>
            <a:ext cx="5832475" cy="546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4223545" y="4149725"/>
            <a:ext cx="3024188" cy="2376488"/>
          </a:xfrm>
          <a:prstGeom prst="rect">
            <a:avLst/>
          </a:prstGeom>
          <a:solidFill>
            <a:srgbClr val="DEE5A9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208 fájlkérés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29 doménről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15-féle fájlformátum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15 megabájt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összméret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157 kimenő link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58 domén irányába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9-féle bitsüti </a:t>
            </a: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 flipV="1">
            <a:off x="9840119" y="1484313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30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2264477" y="440179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" dirty="0">
                <a:sym typeface="Arial"/>
              </a:rPr>
              <a:t>Szoftver háttér</a:t>
            </a:r>
          </a:p>
        </p:txBody>
      </p:sp>
      <p:sp>
        <p:nvSpPr>
          <p:cNvPr id="276" name="Shape 276"/>
          <p:cNvSpPr txBox="1">
            <a:spLocks noGrp="1"/>
          </p:cNvSpPr>
          <p:nvPr>
            <p:ph idx="1"/>
          </p:nvPr>
        </p:nvSpPr>
        <p:spPr>
          <a:xfrm>
            <a:off x="2716924" y="1825625"/>
            <a:ext cx="9094976" cy="34187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25000"/>
              <a:buNone/>
            </a:pPr>
            <a:r>
              <a:rPr lang="hu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Nagy méretű automatizált webarchívumoknál ma már többnyire az </a:t>
            </a:r>
            <a:r>
              <a:rPr lang="hu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IIPC</a:t>
            </a:r>
            <a:r>
              <a:rPr lang="hu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(International Internet </a:t>
            </a:r>
            <a:r>
              <a:rPr lang="hu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Preservation</a:t>
            </a:r>
            <a:r>
              <a:rPr lang="hu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Consortium</a:t>
            </a:r>
            <a:r>
              <a:rPr lang="hu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által támogatott megoldásokat használják</a:t>
            </a:r>
            <a:r>
              <a:rPr lang="hu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hu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(pl. egy vagy több összekapcsolt Linux szerveren):</a:t>
            </a:r>
          </a:p>
          <a:p>
            <a:pPr marL="457200" indent="-38100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hu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hu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Heritrix </a:t>
            </a:r>
            <a:r>
              <a:rPr lang="hu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aratószoftver (</a:t>
            </a:r>
            <a:r>
              <a:rPr lang="hu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crawler</a:t>
            </a:r>
            <a:r>
              <a:rPr lang="hu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hu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spider</a:t>
            </a:r>
            <a:r>
              <a:rPr lang="hu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web robot)</a:t>
            </a:r>
            <a:endParaRPr lang="hu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457200" indent="-38100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hu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hu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OpenWayback</a:t>
            </a:r>
            <a:r>
              <a:rPr lang="hu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és</a:t>
            </a:r>
            <a:r>
              <a:rPr lang="hu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PyWb</a:t>
            </a:r>
            <a:r>
              <a:rPr lang="hu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megjelenítő</a:t>
            </a:r>
            <a:endParaRPr lang="hu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457200" indent="-38100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hu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hu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NutchWAX</a:t>
            </a:r>
            <a:r>
              <a:rPr lang="hu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és </a:t>
            </a:r>
            <a:r>
              <a:rPr lang="hu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SolrWayback</a:t>
            </a:r>
            <a:r>
              <a:rPr lang="hu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kereső</a:t>
            </a:r>
            <a:endParaRPr lang="hu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457200" indent="-38100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hu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hu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 Curator Tool</a:t>
            </a:r>
            <a:r>
              <a:rPr lang="hu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vagy </a:t>
            </a:r>
            <a:r>
              <a:rPr lang="hu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Netarc</a:t>
            </a:r>
            <a:r>
              <a:rPr lang="hu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hiveSuite</a:t>
            </a:r>
            <a:r>
              <a:rPr lang="hu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keretrendszer</a:t>
            </a:r>
            <a:endParaRPr lang="hu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457200" indent="-38100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hu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hu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WARC</a:t>
            </a:r>
            <a:r>
              <a:rPr lang="hu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tárolási formátum</a:t>
            </a:r>
            <a:endParaRPr lang="hu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ct val="116666"/>
              <a:buFont typeface="Arial"/>
              <a:buNone/>
            </a:pPr>
            <a:endParaRPr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79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F51D68-9A2A-4C13-B889-67E9B81A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 webarchiválás kezdetei Magyarországon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6FCAE55-CBEC-4434-B843-EAD59D66A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48707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hu-HU" dirty="0"/>
              <a:t>Drótos László: Mi a MIA? - Javaslat egy magyar internet archívum létrehozására</a:t>
            </a:r>
            <a:endParaRPr lang="hu-HU"/>
          </a:p>
          <a:p>
            <a:r>
              <a:rPr lang="hu-HU" dirty="0"/>
              <a:t> Networkshop 2006</a:t>
            </a:r>
            <a:endParaRPr lang="hu-HU"/>
          </a:p>
          <a:p>
            <a:r>
              <a:rPr lang="hu-HU" dirty="0"/>
              <a:t> http://mek.oszk.hu/html/irattar/eloadas/2006/mia.htm </a:t>
            </a:r>
            <a:endParaRPr lang="hu-HU"/>
          </a:p>
          <a:p>
            <a:r>
              <a:rPr lang="hu-HU" dirty="0"/>
              <a:t>Sikertelen pályázatok</a:t>
            </a:r>
            <a:endParaRPr lang="hu-HU"/>
          </a:p>
          <a:p>
            <a:r>
              <a:rPr lang="hu-HU" dirty="0"/>
              <a:t> SZTE</a:t>
            </a:r>
            <a:endParaRPr lang="hu-HU"/>
          </a:p>
          <a:p>
            <a:r>
              <a:rPr lang="hu-HU" dirty="0"/>
              <a:t> NIIF</a:t>
            </a:r>
            <a:endParaRPr lang="hu-HU"/>
          </a:p>
          <a:p>
            <a:r>
              <a:rPr lang="hu-HU" dirty="0"/>
              <a:t>A 2010-es évek első felében az ELTE Tudománytörténet és Tudományfilozófia Tanszékén volt egy webaratási kísérlet: </a:t>
            </a:r>
            <a:br>
              <a:rPr lang="hu-HU" dirty="0"/>
            </a:br>
            <a:r>
              <a:rPr lang="hu-HU" dirty="0"/>
              <a:t>kb. 400 tudományos és oktatási intézet honlapját, valamint hírportálok anyagát mentették. </a:t>
            </a:r>
            <a:endParaRPr lang="hu-HU"/>
          </a:p>
          <a:p>
            <a:r>
              <a:rPr lang="hu-HU" dirty="0"/>
              <a:t>A NAVA néhány éve az MTVA számára gyűjt online sajtóhíreket </a:t>
            </a:r>
            <a:br>
              <a:rPr lang="hu-HU" dirty="0"/>
            </a:br>
            <a:r>
              <a:rPr lang="hu-HU" dirty="0"/>
              <a:t>(jelenleg kb. 2 millió rekord).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749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3B1C90-82F5-4741-9064-5928A7A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063" y="519007"/>
            <a:ext cx="8911687" cy="742235"/>
          </a:xfrm>
        </p:spPr>
        <p:txBody>
          <a:bodyPr/>
          <a:lstStyle/>
          <a:p>
            <a:r>
              <a:rPr lang="hu-HU" dirty="0"/>
              <a:t>Az OSZK webarchívumának indulása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21325F-28D3-47C2-ACA8-5B3E769C2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7246" y="1358462"/>
            <a:ext cx="7943194" cy="46315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dirty="0"/>
              <a:t>Jogszabályok és költségvetés</a:t>
            </a:r>
          </a:p>
          <a:p>
            <a:r>
              <a:rPr lang="hu-HU" dirty="0"/>
              <a:t>A Kormány 1605/2016. (XI. 8.) határozata (az Országos Széchényi Könyvtár informatikai fejlesztéséhez szükséges források biztosításáról)</a:t>
            </a:r>
            <a:endParaRPr lang="hu-HU"/>
          </a:p>
          <a:p>
            <a:r>
              <a:rPr lang="hu-HU" dirty="0"/>
              <a:t> http://www.kozlonyok.hu/nkonline/MKPDF/hiteles/MK16172.pdf   </a:t>
            </a:r>
          </a:p>
          <a:p>
            <a:r>
              <a:rPr lang="hu-HU" dirty="0"/>
              <a:t> Közel 10 milliárd Ft.</a:t>
            </a:r>
          </a:p>
          <a:p>
            <a:r>
              <a:rPr lang="hu-HU" dirty="0"/>
              <a:t> A projektet a Kormányzati Informatikai Fejlesztési Ügynökség (KIFÜ) és az OSZK konzorciuma valósítja meg. </a:t>
            </a:r>
          </a:p>
          <a:p>
            <a:r>
              <a:rPr lang="hu-HU" dirty="0"/>
              <a:t>2 éves pilot projekt az üzemszerű webarchiválás feltételeinek megteremtése céljából</a:t>
            </a:r>
          </a:p>
          <a:p>
            <a:r>
              <a:rPr lang="hu-HU" dirty="0"/>
              <a:t>Önálló Webarchiválási Osztály</a:t>
            </a:r>
          </a:p>
          <a:p>
            <a:endParaRPr lang="hu-HU" dirty="0"/>
          </a:p>
        </p:txBody>
      </p:sp>
      <p:pic>
        <p:nvPicPr>
          <p:cNvPr id="5" name="Picture 7" descr="A képen szöveg látható&#10;&#10;Automatikusan generált leírás">
            <a:extLst>
              <a:ext uri="{FF2B5EF4-FFF2-40B4-BE49-F238E27FC236}">
                <a16:creationId xmlns:a16="http://schemas.microsoft.com/office/drawing/2014/main" id="{C0562779-AB57-D230-8A1E-000407A75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2149"/>
          <a:stretch>
            <a:fillRect/>
          </a:stretch>
        </p:blipFill>
        <p:spPr bwMode="auto">
          <a:xfrm>
            <a:off x="7826787" y="4752045"/>
            <a:ext cx="4301906" cy="202701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83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55469" y="2452254"/>
            <a:ext cx="473206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1580B416-B6EE-9196-E1D3-0E54C67DC498}"/>
              </a:ext>
            </a:extLst>
          </p:cNvPr>
          <p:cNvSpPr txBox="1">
            <a:spLocks/>
          </p:cNvSpPr>
          <p:nvPr/>
        </p:nvSpPr>
        <p:spPr>
          <a:xfrm>
            <a:off x="1525040" y="1043151"/>
            <a:ext cx="4251435" cy="31601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ea typeface="+mn-lt"/>
                <a:cs typeface="+mn-lt"/>
              </a:rPr>
              <a:t>A webarchiválási tevékenység jelenleg a Digitális Bölcsészeti Központ keretei között zajlik</a:t>
            </a:r>
          </a:p>
          <a:p>
            <a:r>
              <a:rPr lang="hu-HU" dirty="0">
                <a:ea typeface="+mn-lt"/>
                <a:cs typeface="+mn-lt"/>
              </a:rPr>
              <a:t>Jó alkalmat kínál ez a felállás a digitális bölcsész kutatókkal történő együttműködésre.</a:t>
            </a:r>
            <a:endParaRPr lang="hu-HU"/>
          </a:p>
          <a:p>
            <a:r>
              <a:rPr lang="hu-HU" dirty="0">
                <a:ea typeface="+mn-lt"/>
                <a:cs typeface="+mn-lt"/>
              </a:rPr>
              <a:t>Első kísérleti projekt: </a:t>
            </a:r>
            <a:br>
              <a:rPr lang="hu-HU" dirty="0">
                <a:ea typeface="+mn-lt"/>
                <a:cs typeface="+mn-lt"/>
              </a:rPr>
            </a:br>
            <a:r>
              <a:rPr lang="hu-HU" dirty="0">
                <a:ea typeface="+mn-lt"/>
                <a:cs typeface="+mn-lt"/>
              </a:rPr>
              <a:t>Az ukrán háború online sajtó-visszhangjának gyűjtése és elemzése.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5A95E4F-D97E-58DD-F75F-586354100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452" y="464125"/>
            <a:ext cx="6326660" cy="606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6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549098" y="467635"/>
            <a:ext cx="10649224" cy="602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marL="175895" marR="0" lvl="0" indent="-175895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indulás 2017-ben az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"/>
              </a:rPr>
              <a:t>Országos Könyvtári Rendszer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projekt keretében;</a:t>
            </a:r>
            <a:endParaRPr lang="hu-HU">
              <a:ea typeface="+mn-ea"/>
              <a:cs typeface="+mn-cs"/>
            </a:endParaRPr>
          </a:p>
          <a:p>
            <a:pPr marL="175895" marR="0" lvl="0" indent="-175895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szerverek a KIFÜ-nél (zárt archívum és nyilvános demó);</a:t>
            </a:r>
            <a:endParaRPr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</a:endParaRPr>
          </a:p>
          <a:p>
            <a:pPr marL="175895" indent="-175895">
              <a:spcBef>
                <a:spcPct val="40000"/>
              </a:spcBef>
              <a:buFontTx/>
              <a:buChar char="•"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használt/tesztelt szoftverek: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Heritrix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WAIL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WCT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Brozzler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Webrecorder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WARCreate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Warcit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Wget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HTTrack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 ScrapBook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PyWb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OpenWayback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SolrWayback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Webrecorder Player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Nimbus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Grab Them All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Puppeteer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ArchiveWeb.page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ArchiveBox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hu-HU" dirty="0">
                <a:latin typeface="Century Gothic" panose="020B0502020202020204"/>
              </a:rPr>
              <a:t>… ;</a:t>
            </a:r>
            <a:endParaRPr lang="hu-H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175895" indent="-175895">
              <a:spcBef>
                <a:spcPct val="40000"/>
              </a:spcBef>
              <a:buFontTx/>
              <a:buChar char="•"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2017-2022 közötti aratások 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téma szerint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 közgyűjtemény, felsőoktatás, kutatás/tudomány, kormányzat/önkormányzat, vallás/egyház, közművelődés/kultúra általában, szépirodalom, egyéb művészetek 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könyvkiadás/könyvkereskedelem, történelem, sport, turizmus;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esemény szerint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 olimpia, országgyűlési/EP/önkormányzati választás, Rákóczi-emlékév, COVID 19, Trianon</a:t>
            </a:r>
            <a:r>
              <a:rPr lang="hu-HU" dirty="0">
                <a:latin typeface="Century Gothic" panose="020B0502020202020204"/>
              </a:rPr>
              <a:t> 100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; orosz-ukrán háború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intézmény szerint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 az Országos Széchényi Könyvtár online szolgáltatásai;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műfaj szerint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 elektronikus periodikák; Facebook, Instagram,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Twitter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</a:t>
            </a:r>
            <a:r>
              <a:rPr kumimoji="0" lang="hu-HU" sz="1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hu-HU" dirty="0">
                <a:latin typeface="Century Gothic" panose="020B0502020202020204"/>
              </a:rPr>
              <a:t>podcast</a:t>
            </a:r>
            <a:endParaRPr lang="hu-H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175895" indent="-175895">
              <a:spcBef>
                <a:spcPct val="40000"/>
              </a:spcBef>
              <a:buFont typeface="Arial"/>
              <a:buChar char="•"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webtér szinten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 az első 2018 szeptemberében, az utolsó </a:t>
            </a:r>
            <a:r>
              <a:rPr lang="hu-HU" dirty="0">
                <a:latin typeface="Century Gothic" panose="020B0502020202020204"/>
              </a:rPr>
              <a:t>2022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hu-HU" dirty="0">
                <a:latin typeface="Century Gothic" panose="020B0502020202020204"/>
              </a:rPr>
              <a:t>nyarán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(</a:t>
            </a:r>
            <a:r>
              <a:rPr lang="hu-HU" dirty="0">
                <a:ea typeface="+mn-lt"/>
                <a:cs typeface="+mn-lt"/>
              </a:rPr>
              <a:t>1,37 millió kiinduló</a:t>
            </a:r>
            <a:r>
              <a:rPr lang="hu-HU" dirty="0">
                <a:latin typeface="Century Gothic" panose="020B0502020202020204"/>
              </a:rPr>
              <a:t> URL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</a:t>
            </a:r>
            <a:r>
              <a:rPr lang="hu-HU" dirty="0">
                <a:latin typeface="Century Gothic" panose="020B0502020202020204"/>
              </a:rPr>
              <a:t> </a:t>
            </a:r>
            <a:r>
              <a:rPr lang="hu-HU" dirty="0">
                <a:ea typeface="+mn-lt"/>
                <a:cs typeface="+mn-lt"/>
              </a:rPr>
              <a:t>174</a:t>
            </a:r>
            <a:r>
              <a:rPr lang="hu-HU" dirty="0">
                <a:latin typeface="Century Gothic" panose="020B0502020202020204"/>
              </a:rPr>
              <a:t>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millió letöltött fájl)</a:t>
            </a:r>
            <a:endParaRPr lang="hu-H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175895" indent="-175895">
              <a:spcBef>
                <a:spcPct val="40000"/>
              </a:spcBef>
              <a:buFontTx/>
              <a:buChar char="•"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zárt gyűjtemény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 válogatott webhelyek száma: kb.</a:t>
            </a:r>
            <a:r>
              <a:rPr lang="hu-HU" dirty="0">
                <a:latin typeface="Century Gothic" panose="020B0502020202020204"/>
              </a:rPr>
              <a:t> 52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ezer, az archívum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összmérete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 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lang="hu-HU" dirty="0">
                <a:latin typeface="Century Gothic" panose="020B0502020202020204"/>
              </a:rPr>
              <a:t>60 </a:t>
            </a:r>
            <a:r>
              <a:rPr lang="hu-HU" dirty="0" err="1">
                <a:latin typeface="Century Gothic" panose="020B0502020202020204"/>
              </a:rPr>
              <a:t>terabájt</a:t>
            </a:r>
            <a:endParaRPr lang="hu-H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175895" marR="0" lvl="0" indent="-175895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nyilvános gyűjtemény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 </a:t>
            </a:r>
            <a:r>
              <a:rPr lang="hu-HU" dirty="0">
                <a:latin typeface="Century Gothic" panose="020B0502020202020204"/>
              </a:rPr>
              <a:t>331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honlap, blog és időszaki kiadvány + </a:t>
            </a:r>
            <a:r>
              <a:rPr lang="hu-HU" dirty="0">
                <a:latin typeface="Century Gothic" panose="020B0502020202020204"/>
              </a:rPr>
              <a:t>99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OSZK-s webhely 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(teljes szövegű keresővel).</a:t>
            </a:r>
            <a:endParaRPr lang="hu-H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106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4C3916-DEEE-4017-A6C1-AB89EB5FB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52442"/>
          </a:xfrm>
        </p:spPr>
        <p:txBody>
          <a:bodyPr/>
          <a:lstStyle/>
          <a:p>
            <a:pPr algn="ctr"/>
            <a:r>
              <a:rPr lang="hu-HU" dirty="0"/>
              <a:t>Célok, alapfogalmak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F8CAB85-017B-4379-8B45-11AB85AE4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764" y="1713186"/>
            <a:ext cx="8915400" cy="377762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hu-HU" dirty="0"/>
              <a:t>Cél: A magyar webtérben nyilvánosan elérhető – kiemelten a kulturális, </a:t>
            </a:r>
            <a:br>
              <a:rPr lang="hu-HU" dirty="0"/>
            </a:br>
            <a:r>
              <a:rPr lang="hu-HU" dirty="0"/>
              <a:t>a tudományos, az oktatási és a közéleti jellegű – digitális tartalmak rendszeres mentése és hosszú távú megőrzése kutatási, oktatási, hivatkozhatósági, bizonyíthatósági, helyreállíthatósági és egyéb célokra. </a:t>
            </a:r>
            <a:endParaRPr lang="hu-HU"/>
          </a:p>
          <a:p>
            <a:r>
              <a:rPr lang="hu-HU" dirty="0"/>
              <a:t>Magyar webtér: A magyar doménregisztrálók által magyarországi domén alá bejegyzett címeken lévő webhelyek, valamint a külföldi doméneken magyar természetes vagy jogi személyek által létrehozott webhelyek összessége a jelenben, továbbá minden olyan egyéb weboldal az élő weben, amelyet magyar célközönségnek szánnak.</a:t>
            </a:r>
          </a:p>
          <a:p>
            <a:r>
              <a:rPr lang="hu-HU" dirty="0"/>
              <a:t>Magyar webtartalom: A magyar webtérben létező vagy valaha létezett digitális tartalmak összessége, beleértve tehát azokat is, amelyek már az élő weben nem elérhetők, de valahol (pl. egy webarchívumban vagy egy tárolóeszközön) </a:t>
            </a:r>
            <a:r>
              <a:rPr lang="hu-HU" dirty="0" err="1"/>
              <a:t>megőrződtek</a:t>
            </a:r>
            <a:r>
              <a:rPr lang="hu-HU" dirty="0"/>
              <a:t>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738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F0F792E-793B-4A63-AD51-94ECCD837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667" y="0"/>
            <a:ext cx="9172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391444" y="6021389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3700401" y="364608"/>
            <a:ext cx="4870573" cy="369332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Rákóczi-emlékév webarchívum</a:t>
            </a:r>
          </a:p>
        </p:txBody>
      </p:sp>
      <p:pic>
        <p:nvPicPr>
          <p:cNvPr id="3482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8858" y="836613"/>
            <a:ext cx="7489825" cy="5905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72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1391444" y="6021389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6866" name="Picture 7"/>
          <p:cNvPicPr>
            <a:picLocks noChangeArrowheads="1"/>
          </p:cNvPicPr>
          <p:nvPr/>
        </p:nvPicPr>
        <p:blipFill>
          <a:blip r:embed="rId2"/>
          <a:srcRect b="3020"/>
          <a:stretch>
            <a:fillRect/>
          </a:stretch>
        </p:blipFill>
        <p:spPr bwMode="auto">
          <a:xfrm>
            <a:off x="2096623" y="836614"/>
            <a:ext cx="7723188" cy="5964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3308693" y="236022"/>
            <a:ext cx="4878962" cy="369332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Rákóczi-emlékév webarchívum</a:t>
            </a:r>
          </a:p>
        </p:txBody>
      </p:sp>
    </p:spTree>
    <p:extLst>
      <p:ext uri="{BB962C8B-B14F-4D97-AF65-F5344CB8AC3E}">
        <p14:creationId xmlns:p14="http://schemas.microsoft.com/office/powerpoint/2010/main" val="328401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391444" y="6021389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5842" name="Picture 4"/>
          <p:cNvPicPr>
            <a:picLocks noChangeArrowheads="1"/>
          </p:cNvPicPr>
          <p:nvPr/>
        </p:nvPicPr>
        <p:blipFill>
          <a:blip r:embed="rId2"/>
          <a:srcRect b="1471"/>
          <a:stretch>
            <a:fillRect/>
          </a:stretch>
        </p:blipFill>
        <p:spPr bwMode="auto">
          <a:xfrm>
            <a:off x="2025241" y="847725"/>
            <a:ext cx="7788275" cy="5894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3" name="Text Box 7"/>
          <p:cNvSpPr txBox="1">
            <a:spLocks noChangeArrowheads="1"/>
          </p:cNvSpPr>
          <p:nvPr/>
        </p:nvSpPr>
        <p:spPr bwMode="auto">
          <a:xfrm>
            <a:off x="3736531" y="268288"/>
            <a:ext cx="4073619" cy="369332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Rákóczi-emlékév webarchívum</a:t>
            </a:r>
          </a:p>
        </p:txBody>
      </p:sp>
    </p:spTree>
    <p:extLst>
      <p:ext uri="{BB962C8B-B14F-4D97-AF65-F5344CB8AC3E}">
        <p14:creationId xmlns:p14="http://schemas.microsoft.com/office/powerpoint/2010/main" val="56787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C2FDA6C3-32D7-4A65-8387-A77F3E07D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76251"/>
            <a:ext cx="9858703" cy="665600"/>
          </a:xfrm>
        </p:spPr>
        <p:txBody>
          <a:bodyPr>
            <a:noAutofit/>
          </a:bodyPr>
          <a:lstStyle/>
          <a:p>
            <a:pPr algn="ctr"/>
            <a:r>
              <a:rPr lang="hu-HU" altLang="hu-HU" dirty="0"/>
              <a:t>Archiválási problémák: széteső elrendezés</a:t>
            </a:r>
            <a:endParaRPr lang="hu-HU"/>
          </a:p>
        </p:txBody>
      </p:sp>
      <p:grpSp>
        <p:nvGrpSpPr>
          <p:cNvPr id="51210" name="Group 10">
            <a:extLst>
              <a:ext uri="{FF2B5EF4-FFF2-40B4-BE49-F238E27FC236}">
                <a16:creationId xmlns:a16="http://schemas.microsoft.com/office/drawing/2014/main" id="{8EB51AD1-7ACB-421F-9E97-47288BD08414}"/>
              </a:ext>
            </a:extLst>
          </p:cNvPr>
          <p:cNvGrpSpPr>
            <a:grpSpLocks/>
          </p:cNvGrpSpPr>
          <p:nvPr/>
        </p:nvGrpSpPr>
        <p:grpSpPr bwMode="auto">
          <a:xfrm>
            <a:off x="1919289" y="1703388"/>
            <a:ext cx="6478587" cy="4678362"/>
            <a:chOff x="249" y="1073"/>
            <a:chExt cx="4081" cy="2947"/>
          </a:xfrm>
        </p:grpSpPr>
        <p:pic>
          <p:nvPicPr>
            <p:cNvPr id="51204" name="Picture 4">
              <a:extLst>
                <a:ext uri="{FF2B5EF4-FFF2-40B4-BE49-F238E27FC236}">
                  <a16:creationId xmlns:a16="http://schemas.microsoft.com/office/drawing/2014/main" id="{E0D1EA3B-B201-4B50-B876-866C296DB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40"/>
            <a:stretch>
              <a:fillRect/>
            </a:stretch>
          </p:blipFill>
          <p:spPr bwMode="auto">
            <a:xfrm>
              <a:off x="249" y="1073"/>
              <a:ext cx="4081" cy="294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1205" name="Text Box 5">
              <a:extLst>
                <a:ext uri="{FF2B5EF4-FFF2-40B4-BE49-F238E27FC236}">
                  <a16:creationId xmlns:a16="http://schemas.microsoft.com/office/drawing/2014/main" id="{2CD4DD2F-FE3A-4010-9777-CADA1B877C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3747"/>
              <a:ext cx="72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Eredeti</a:t>
              </a:r>
            </a:p>
          </p:txBody>
        </p:sp>
      </p:grpSp>
      <p:grpSp>
        <p:nvGrpSpPr>
          <p:cNvPr id="51211" name="Group 11">
            <a:extLst>
              <a:ext uri="{FF2B5EF4-FFF2-40B4-BE49-F238E27FC236}">
                <a16:creationId xmlns:a16="http://schemas.microsoft.com/office/drawing/2014/main" id="{4A278B36-2CF1-4921-BB16-C535E16B71DF}"/>
              </a:ext>
            </a:extLst>
          </p:cNvPr>
          <p:cNvGrpSpPr>
            <a:grpSpLocks/>
          </p:cNvGrpSpPr>
          <p:nvPr/>
        </p:nvGrpSpPr>
        <p:grpSpPr bwMode="auto">
          <a:xfrm>
            <a:off x="5475945" y="2044481"/>
            <a:ext cx="6478587" cy="4678362"/>
            <a:chOff x="1565" y="1253"/>
            <a:chExt cx="4081" cy="2947"/>
          </a:xfrm>
        </p:grpSpPr>
        <p:pic>
          <p:nvPicPr>
            <p:cNvPr id="51208" name="Picture 8">
              <a:extLst>
                <a:ext uri="{FF2B5EF4-FFF2-40B4-BE49-F238E27FC236}">
                  <a16:creationId xmlns:a16="http://schemas.microsoft.com/office/drawing/2014/main" id="{984EF3A4-1DCA-4868-BEE4-C2AFFEC31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40"/>
            <a:stretch>
              <a:fillRect/>
            </a:stretch>
          </p:blipFill>
          <p:spPr bwMode="auto">
            <a:xfrm>
              <a:off x="1565" y="1253"/>
              <a:ext cx="4081" cy="294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1207" name="Text Box 7">
              <a:extLst>
                <a:ext uri="{FF2B5EF4-FFF2-40B4-BE49-F238E27FC236}">
                  <a16:creationId xmlns:a16="http://schemas.microsoft.com/office/drawing/2014/main" id="{E433B2E6-917D-40BF-AC3A-A9652F9F6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6" y="3566"/>
              <a:ext cx="72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Mentett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75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FED505AB-25F4-48DC-85B7-B3CE457CDD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4337" y="476251"/>
            <a:ext cx="8925911" cy="665600"/>
          </a:xfrm>
        </p:spPr>
        <p:txBody>
          <a:bodyPr>
            <a:normAutofit/>
          </a:bodyPr>
          <a:lstStyle/>
          <a:p>
            <a:pPr algn="ctr"/>
            <a:r>
              <a:rPr lang="hu-HU" altLang="hu-HU" dirty="0"/>
              <a:t>Archiválási problémák: kitiltott robot</a:t>
            </a:r>
            <a:endParaRPr lang="hu-HU"/>
          </a:p>
        </p:txBody>
      </p:sp>
      <p:grpSp>
        <p:nvGrpSpPr>
          <p:cNvPr id="53259" name="Group 11">
            <a:extLst>
              <a:ext uri="{FF2B5EF4-FFF2-40B4-BE49-F238E27FC236}">
                <a16:creationId xmlns:a16="http://schemas.microsoft.com/office/drawing/2014/main" id="{1301BAD3-0982-424E-91F8-205F312E602E}"/>
              </a:ext>
            </a:extLst>
          </p:cNvPr>
          <p:cNvGrpSpPr>
            <a:grpSpLocks/>
          </p:cNvGrpSpPr>
          <p:nvPr/>
        </p:nvGrpSpPr>
        <p:grpSpPr bwMode="auto">
          <a:xfrm>
            <a:off x="1992314" y="1773238"/>
            <a:ext cx="6478587" cy="4678362"/>
            <a:chOff x="295" y="1117"/>
            <a:chExt cx="4081" cy="2947"/>
          </a:xfrm>
        </p:grpSpPr>
        <p:pic>
          <p:nvPicPr>
            <p:cNvPr id="53254" name="Picture 6">
              <a:extLst>
                <a:ext uri="{FF2B5EF4-FFF2-40B4-BE49-F238E27FC236}">
                  <a16:creationId xmlns:a16="http://schemas.microsoft.com/office/drawing/2014/main" id="{3C803142-161B-42AE-8921-442DAE292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40"/>
            <a:stretch>
              <a:fillRect/>
            </a:stretch>
          </p:blipFill>
          <p:spPr bwMode="auto">
            <a:xfrm>
              <a:off x="295" y="1117"/>
              <a:ext cx="4081" cy="294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3255" name="Text Box 7">
              <a:extLst>
                <a:ext uri="{FF2B5EF4-FFF2-40B4-BE49-F238E27FC236}">
                  <a16:creationId xmlns:a16="http://schemas.microsoft.com/office/drawing/2014/main" id="{E25ACDAF-13A2-4228-8CE3-47BFF6FB46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3566"/>
              <a:ext cx="9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Eredeti</a:t>
              </a:r>
            </a:p>
          </p:txBody>
        </p:sp>
      </p:grpSp>
      <p:grpSp>
        <p:nvGrpSpPr>
          <p:cNvPr id="53260" name="Group 12">
            <a:extLst>
              <a:ext uri="{FF2B5EF4-FFF2-40B4-BE49-F238E27FC236}">
                <a16:creationId xmlns:a16="http://schemas.microsoft.com/office/drawing/2014/main" id="{441A299A-B9A8-40B8-B146-994E54E96DFC}"/>
              </a:ext>
            </a:extLst>
          </p:cNvPr>
          <p:cNvGrpSpPr>
            <a:grpSpLocks/>
          </p:cNvGrpSpPr>
          <p:nvPr/>
        </p:nvGrpSpPr>
        <p:grpSpPr bwMode="auto">
          <a:xfrm>
            <a:off x="5151492" y="2584286"/>
            <a:ext cx="6478588" cy="3962400"/>
            <a:chOff x="1474" y="1661"/>
            <a:chExt cx="4081" cy="2496"/>
          </a:xfrm>
        </p:grpSpPr>
        <p:pic>
          <p:nvPicPr>
            <p:cNvPr id="53253" name="Picture 5">
              <a:extLst>
                <a:ext uri="{FF2B5EF4-FFF2-40B4-BE49-F238E27FC236}">
                  <a16:creationId xmlns:a16="http://schemas.microsoft.com/office/drawing/2014/main" id="{8ADFE467-479E-49E4-A791-92F65D986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1661"/>
              <a:ext cx="4081" cy="24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3256" name="Text Box 8">
              <a:extLst>
                <a:ext uri="{FF2B5EF4-FFF2-40B4-BE49-F238E27FC236}">
                  <a16:creationId xmlns:a16="http://schemas.microsoft.com/office/drawing/2014/main" id="{95F05386-84D1-46E2-99A8-92EB3FAE10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5" y="3702"/>
              <a:ext cx="9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Mentett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88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9A8D6067-C686-4CB0-819F-6683FAB2E3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76251"/>
            <a:ext cx="9412012" cy="678737"/>
          </a:xfrm>
        </p:spPr>
        <p:txBody>
          <a:bodyPr>
            <a:noAutofit/>
          </a:bodyPr>
          <a:lstStyle/>
          <a:p>
            <a:pPr algn="ctr"/>
            <a:r>
              <a:rPr lang="hu-HU" altLang="hu-HU" dirty="0"/>
              <a:t>Archiválási problémák: elveszett stílusfájl</a:t>
            </a:r>
            <a:endParaRPr lang="hu-HU"/>
          </a:p>
        </p:txBody>
      </p:sp>
      <p:grpSp>
        <p:nvGrpSpPr>
          <p:cNvPr id="52242" name="Group 18">
            <a:extLst>
              <a:ext uri="{FF2B5EF4-FFF2-40B4-BE49-F238E27FC236}">
                <a16:creationId xmlns:a16="http://schemas.microsoft.com/office/drawing/2014/main" id="{EBEA3B92-34EB-47EF-9AE3-D39215A6B2DC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1630363"/>
            <a:ext cx="6478588" cy="4678362"/>
            <a:chOff x="204" y="1117"/>
            <a:chExt cx="4081" cy="2947"/>
          </a:xfrm>
        </p:grpSpPr>
        <p:pic>
          <p:nvPicPr>
            <p:cNvPr id="52233" name="Picture 9">
              <a:extLst>
                <a:ext uri="{FF2B5EF4-FFF2-40B4-BE49-F238E27FC236}">
                  <a16:creationId xmlns:a16="http://schemas.microsoft.com/office/drawing/2014/main" id="{108E2E06-12DC-4DFE-BF45-38B0882526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40"/>
            <a:stretch>
              <a:fillRect/>
            </a:stretch>
          </p:blipFill>
          <p:spPr bwMode="auto">
            <a:xfrm>
              <a:off x="204" y="1117"/>
              <a:ext cx="4081" cy="294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2236" name="Text Box 12">
              <a:extLst>
                <a:ext uri="{FF2B5EF4-FFF2-40B4-BE49-F238E27FC236}">
                  <a16:creationId xmlns:a16="http://schemas.microsoft.com/office/drawing/2014/main" id="{ABCD97CF-D830-4ADD-8C60-DE9536630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3249"/>
              <a:ext cx="72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Eredeti</a:t>
              </a:r>
            </a:p>
          </p:txBody>
        </p:sp>
      </p:grpSp>
      <p:grpSp>
        <p:nvGrpSpPr>
          <p:cNvPr id="52243" name="Group 19">
            <a:extLst>
              <a:ext uri="{FF2B5EF4-FFF2-40B4-BE49-F238E27FC236}">
                <a16:creationId xmlns:a16="http://schemas.microsoft.com/office/drawing/2014/main" id="{DBE161E7-54F1-4564-B9CB-4F5673424232}"/>
              </a:ext>
            </a:extLst>
          </p:cNvPr>
          <p:cNvGrpSpPr>
            <a:grpSpLocks/>
          </p:cNvGrpSpPr>
          <p:nvPr/>
        </p:nvGrpSpPr>
        <p:grpSpPr bwMode="auto">
          <a:xfrm>
            <a:off x="5336956" y="2101522"/>
            <a:ext cx="6478588" cy="4535488"/>
            <a:chOff x="1565" y="1344"/>
            <a:chExt cx="4081" cy="2857"/>
          </a:xfrm>
        </p:grpSpPr>
        <p:pic>
          <p:nvPicPr>
            <p:cNvPr id="52234" name="Picture 10">
              <a:extLst>
                <a:ext uri="{FF2B5EF4-FFF2-40B4-BE49-F238E27FC236}">
                  <a16:creationId xmlns:a16="http://schemas.microsoft.com/office/drawing/2014/main" id="{85442479-87F1-4D3B-9696-4A10B94AE2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40" b="2757"/>
            <a:stretch>
              <a:fillRect/>
            </a:stretch>
          </p:blipFill>
          <p:spPr bwMode="auto">
            <a:xfrm>
              <a:off x="1565" y="1344"/>
              <a:ext cx="4081" cy="285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2239" name="Text Box 15">
              <a:extLst>
                <a:ext uri="{FF2B5EF4-FFF2-40B4-BE49-F238E27FC236}">
                  <a16:creationId xmlns:a16="http://schemas.microsoft.com/office/drawing/2014/main" id="{A0B0E72F-076C-4AC1-B70A-9B7C3B20EA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0" y="3385"/>
              <a:ext cx="72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Mentett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588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0" y="6597650"/>
            <a:ext cx="355600" cy="152400"/>
          </a:xfrm>
          <a:solidFill>
            <a:schemeClr val="bg1"/>
          </a:solidFill>
        </p:spPr>
        <p:txBody>
          <a:bodyPr lIns="0" tIns="0" rIns="0" bIns="0" anchor="ctr">
            <a:spAutoFit/>
          </a:bodyPr>
          <a:lstStyle/>
          <a:p>
            <a:fld id="{111E43EA-C492-491A-AFCC-FEFE40D2F5B7}" type="slidenum">
              <a:rPr lang="hu-HU" altLang="hu-HU" sz="1000" b="1" smtClean="0"/>
              <a:pPr/>
              <a:t>27</a:t>
            </a:fld>
            <a:endParaRPr lang="hu-HU" altLang="hu-HU" sz="1000" b="1"/>
          </a:p>
        </p:txBody>
      </p:sp>
      <p:sp>
        <p:nvSpPr>
          <p:cNvPr id="15362" name="Rectangle 8"/>
          <p:cNvSpPr>
            <a:spLocks noGrp="1" noChangeArrowheads="1"/>
          </p:cNvSpPr>
          <p:nvPr>
            <p:ph type="title"/>
          </p:nvPr>
        </p:nvSpPr>
        <p:spPr>
          <a:xfrm>
            <a:off x="2290753" y="519007"/>
            <a:ext cx="8911687" cy="1280890"/>
          </a:xfrm>
        </p:spPr>
        <p:txBody>
          <a:bodyPr/>
          <a:lstStyle/>
          <a:p>
            <a:pPr algn="ctr"/>
            <a:r>
              <a:rPr lang="hu-HU" dirty="0"/>
              <a:t>Fő kutatási témakörök a </a:t>
            </a:r>
            <a:br>
              <a:rPr lang="hu-HU" dirty="0"/>
            </a:br>
            <a:r>
              <a:rPr lang="hu-HU" dirty="0"/>
              <a:t>webarchiválás kapcsán</a:t>
            </a:r>
            <a:endParaRPr lang="hu-HU"/>
          </a:p>
        </p:txBody>
      </p:sp>
      <p:sp>
        <p:nvSpPr>
          <p:cNvPr id="15363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eaLnBrk="1" hangingPunct="1"/>
            <a:endParaRPr lang="hu-HU" dirty="0"/>
          </a:p>
          <a:p>
            <a:pPr eaLnBrk="1" hangingPunct="1"/>
            <a:r>
              <a:rPr lang="en-US" sz="2000" dirty="0"/>
              <a:t>Web </a:t>
            </a:r>
            <a:r>
              <a:rPr lang="hu-HU" sz="2000" dirty="0"/>
              <a:t>történelem és w</a:t>
            </a:r>
            <a:r>
              <a:rPr lang="en-US" sz="2000" dirty="0"/>
              <a:t>eb </a:t>
            </a:r>
            <a:r>
              <a:rPr lang="hu-HU" sz="2000" dirty="0"/>
              <a:t>h</a:t>
            </a:r>
            <a:r>
              <a:rPr lang="en-US" sz="2000" dirty="0" err="1"/>
              <a:t>istoriogr</a:t>
            </a:r>
            <a:r>
              <a:rPr lang="hu-HU" sz="2000" dirty="0" err="1"/>
              <a:t>áfia</a:t>
            </a:r>
            <a:endParaRPr lang="hu-HU" sz="2000" dirty="0"/>
          </a:p>
          <a:p>
            <a:pPr eaLnBrk="1" hangingPunct="1"/>
            <a:endParaRPr lang="hu-HU" sz="2000" dirty="0"/>
          </a:p>
          <a:p>
            <a:r>
              <a:rPr lang="en-US" sz="2000" dirty="0"/>
              <a:t>Web</a:t>
            </a:r>
            <a:r>
              <a:rPr lang="hu-HU" sz="2000" dirty="0"/>
              <a:t>archívumok és nagy mennyiségű adatok (</a:t>
            </a:r>
            <a:r>
              <a:rPr lang="hu-HU" sz="2000" dirty="0" err="1"/>
              <a:t>big</a:t>
            </a:r>
            <a:r>
              <a:rPr lang="hu-HU" sz="2000" dirty="0"/>
              <a:t> </a:t>
            </a:r>
            <a:r>
              <a:rPr lang="hu-HU" sz="2000" dirty="0" err="1"/>
              <a:t>data</a:t>
            </a:r>
            <a:r>
              <a:rPr lang="hu-HU" sz="2000" dirty="0"/>
              <a:t>)</a:t>
            </a:r>
          </a:p>
          <a:p>
            <a:pPr eaLnBrk="1" hangingPunct="1"/>
            <a:endParaRPr lang="hu-HU" sz="2000" dirty="0"/>
          </a:p>
          <a:p>
            <a:pPr eaLnBrk="1" hangingPunct="1"/>
            <a:r>
              <a:rPr lang="en-US" sz="2000" dirty="0"/>
              <a:t>Web</a:t>
            </a:r>
            <a:r>
              <a:rPr lang="hu-HU" sz="2000" dirty="0"/>
              <a:t>archívumok és a szemantikus világháló</a:t>
            </a:r>
          </a:p>
        </p:txBody>
      </p:sp>
    </p:spTree>
    <p:extLst>
      <p:ext uri="{BB962C8B-B14F-4D97-AF65-F5344CB8AC3E}">
        <p14:creationId xmlns:p14="http://schemas.microsoft.com/office/powerpoint/2010/main" val="170525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016000" y="342900"/>
            <a:ext cx="10261600" cy="1143000"/>
          </a:xfrm>
        </p:spPr>
        <p:txBody>
          <a:bodyPr/>
          <a:lstStyle/>
          <a:p>
            <a:pPr algn="ctr" eaLnBrk="1" hangingPunct="1"/>
            <a:r>
              <a:rPr lang="hu-HU" dirty="0"/>
              <a:t>A kutatás tárgya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7655" y="1540368"/>
            <a:ext cx="8304049" cy="33817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/>
            <a:r>
              <a:rPr lang="hu-HU" dirty="0"/>
              <a:t>A világháló műszaki infrastruktúrájának története</a:t>
            </a:r>
            <a:r>
              <a:rPr lang="en-US" dirty="0"/>
              <a:t>;</a:t>
            </a:r>
            <a:endParaRPr lang="hu-HU" dirty="0"/>
          </a:p>
          <a:p>
            <a:r>
              <a:rPr lang="hu-HU" dirty="0"/>
              <a:t>A világháló  kommunikációs és publikációs felületének története</a:t>
            </a:r>
            <a:r>
              <a:rPr lang="en-US" dirty="0"/>
              <a:t>;</a:t>
            </a:r>
            <a:endParaRPr lang="hu-HU" dirty="0"/>
          </a:p>
          <a:p>
            <a:pPr eaLnBrk="1" hangingPunct="1"/>
            <a:r>
              <a:rPr lang="hu-HU" dirty="0"/>
              <a:t>Egy adott témakör, esemény, intézmény, személy stb. világhálós történeti lenyomatának vizsgálata</a:t>
            </a:r>
            <a:r>
              <a:rPr lang="en-US" dirty="0"/>
              <a:t>;</a:t>
            </a:r>
          </a:p>
          <a:p>
            <a:pPr eaLnBrk="1" hangingPunct="1"/>
            <a:r>
              <a:rPr lang="hu-HU" dirty="0"/>
              <a:t>Szöveges vagy vizuális webes tartalmak illetve webes naplófájlok mint a </a:t>
            </a:r>
            <a:r>
              <a:rPr lang="hu-HU" dirty="0" err="1"/>
              <a:t>big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 elemzés tárgyai </a:t>
            </a:r>
            <a:r>
              <a:rPr lang="en-US" i="1" dirty="0"/>
              <a:t>(</a:t>
            </a:r>
            <a:r>
              <a:rPr lang="hu-HU" i="1" dirty="0"/>
              <a:t>pl.</a:t>
            </a:r>
            <a:r>
              <a:rPr lang="en-US" i="1" dirty="0"/>
              <a:t> </a:t>
            </a:r>
            <a:r>
              <a:rPr lang="hu-HU" i="1" dirty="0"/>
              <a:t>gépi tanulás a felhasználói szokások, viselkedés elemzésére</a:t>
            </a:r>
            <a:r>
              <a:rPr lang="en-US" i="1" dirty="0"/>
              <a:t>)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18435" name="Dia számának helye 5"/>
          <p:cNvSpPr txBox="1">
            <a:spLocks noGrp="1"/>
          </p:cNvSpPr>
          <p:nvPr/>
        </p:nvSpPr>
        <p:spPr bwMode="auto">
          <a:xfrm>
            <a:off x="0" y="6597650"/>
            <a:ext cx="3556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fld id="{AC012057-B26D-4EC7-9318-EE3BDD8BFDEE}" type="slidenum">
              <a:rPr lang="hu-HU" altLang="hu-HU" sz="1000" b="1"/>
              <a:pPr algn="ctr"/>
              <a:t>28</a:t>
            </a:fld>
            <a:endParaRPr lang="hu-HU" altLang="hu-HU" sz="1000" b="1"/>
          </a:p>
        </p:txBody>
      </p:sp>
    </p:spTree>
    <p:extLst>
      <p:ext uri="{BB962C8B-B14F-4D97-AF65-F5344CB8AC3E}">
        <p14:creationId xmlns:p14="http://schemas.microsoft.com/office/powerpoint/2010/main" val="26423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dirty="0"/>
              <a:t>A kutatás szintjei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1758" y="1905000"/>
            <a:ext cx="4582292" cy="4038600"/>
          </a:xfrm>
        </p:spPr>
        <p:txBody>
          <a:bodyPr/>
          <a:lstStyle/>
          <a:p>
            <a:pPr eaLnBrk="1" hangingPunct="1">
              <a:spcBef>
                <a:spcPct val="60000"/>
              </a:spcBef>
            </a:pPr>
            <a:endParaRPr lang="en-US" sz="1500"/>
          </a:p>
          <a:p>
            <a:pPr eaLnBrk="1" hangingPunct="1">
              <a:spcBef>
                <a:spcPct val="60000"/>
              </a:spcBef>
            </a:pPr>
            <a:r>
              <a:rPr lang="hu-HU"/>
              <a:t>Egyedi fájlok vagy weboldalak</a:t>
            </a:r>
            <a:r>
              <a:rPr lang="en-US"/>
              <a:t>;</a:t>
            </a:r>
          </a:p>
          <a:p>
            <a:pPr eaLnBrk="1" hangingPunct="1">
              <a:spcBef>
                <a:spcPct val="60000"/>
              </a:spcBef>
            </a:pPr>
            <a:r>
              <a:rPr lang="hu-HU"/>
              <a:t>Egyedi</a:t>
            </a:r>
            <a:r>
              <a:rPr lang="en-US"/>
              <a:t> web</a:t>
            </a:r>
            <a:r>
              <a:rPr lang="hu-HU"/>
              <a:t>hely(ek</a:t>
            </a:r>
            <a:r>
              <a:rPr lang="en-US"/>
              <a:t>);</a:t>
            </a:r>
          </a:p>
          <a:p>
            <a:pPr eaLnBrk="1" hangingPunct="1">
              <a:spcBef>
                <a:spcPct val="60000"/>
              </a:spcBef>
            </a:pPr>
            <a:r>
              <a:rPr lang="hu-HU"/>
              <a:t>Egyedi</a:t>
            </a:r>
            <a:r>
              <a:rPr lang="en-US"/>
              <a:t> dom</a:t>
            </a:r>
            <a:r>
              <a:rPr lang="hu-HU"/>
              <a:t>én</a:t>
            </a:r>
            <a:r>
              <a:rPr lang="en-US"/>
              <a:t>(</a:t>
            </a:r>
            <a:r>
              <a:rPr lang="hu-HU"/>
              <a:t>ek</a:t>
            </a:r>
            <a:r>
              <a:rPr lang="en-US"/>
              <a:t>);</a:t>
            </a:r>
          </a:p>
          <a:p>
            <a:pPr eaLnBrk="1" hangingPunct="1">
              <a:spcBef>
                <a:spcPct val="60000"/>
              </a:spcBef>
            </a:pPr>
            <a:r>
              <a:rPr lang="hu-HU"/>
              <a:t>Az egész</a:t>
            </a:r>
            <a:r>
              <a:rPr lang="en-US"/>
              <a:t> </a:t>
            </a:r>
            <a:r>
              <a:rPr lang="hu-HU"/>
              <a:t>világháló</a:t>
            </a:r>
            <a:r>
              <a:rPr lang="en-US"/>
              <a:t>.</a:t>
            </a:r>
            <a:endParaRPr lang="hu-HU"/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38" y="307975"/>
            <a:ext cx="4575175" cy="58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Dia számának helye 5"/>
          <p:cNvSpPr txBox="1">
            <a:spLocks noGrp="1"/>
          </p:cNvSpPr>
          <p:nvPr/>
        </p:nvSpPr>
        <p:spPr bwMode="auto">
          <a:xfrm>
            <a:off x="0" y="6597650"/>
            <a:ext cx="3556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fld id="{22BC9456-4780-4634-B1AF-818DD7FD9178}" type="slidenum">
              <a:rPr lang="hu-HU" altLang="hu-HU" sz="1000" b="1"/>
              <a:pPr algn="ctr"/>
              <a:t>29</a:t>
            </a:fld>
            <a:endParaRPr lang="hu-HU" altLang="hu-HU" sz="1000" b="1"/>
          </a:p>
        </p:txBody>
      </p:sp>
    </p:spTree>
    <p:extLst>
      <p:ext uri="{BB962C8B-B14F-4D97-AF65-F5344CB8AC3E}">
        <p14:creationId xmlns:p14="http://schemas.microsoft.com/office/powerpoint/2010/main" val="354825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2185649" y="400765"/>
            <a:ext cx="8435859" cy="8240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hu" dirty="0">
                <a:sym typeface="Arial"/>
              </a:rPr>
              <a:t>Általános elvek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C14103-DE7F-A2B5-9311-4D2017D8D7D7}"/>
              </a:ext>
            </a:extLst>
          </p:cNvPr>
          <p:cNvSpPr txBox="1">
            <a:spLocks/>
          </p:cNvSpPr>
          <p:nvPr/>
        </p:nvSpPr>
        <p:spPr>
          <a:xfrm>
            <a:off x="2589212" y="1647497"/>
            <a:ext cx="8915400" cy="42637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dirty="0"/>
              <a:t>Közgyűjtemények feladata: a saját gyűjtőkörükbe tartozó digitálisan születő kultúra megőrzése az utókor számára és kutathatóvá tétele már a jelenben is (nemzeti, köz- és szakkönyvtárak, levéltárak, múzeumok, audiovizuális archívumok) </a:t>
            </a:r>
          </a:p>
          <a:p>
            <a:r>
              <a:rPr lang="hu-HU" sz="1600" dirty="0"/>
              <a:t>Válogatva (pl. intézménytípus, műfaj, téma, esemény, híres ember szerint). </a:t>
            </a:r>
          </a:p>
          <a:p>
            <a:r>
              <a:rPr lang="hu-HU" sz="1600" dirty="0"/>
              <a:t>Válogatás nélkül (pl. aldomén, országdomén, nemzeti webtér, globális webtér mentése). </a:t>
            </a:r>
          </a:p>
          <a:p>
            <a:r>
              <a:rPr lang="hu-HU" sz="1600" dirty="0"/>
              <a:t>Szabályozottan (pl. kötelespéldány törvény, szerzői jogi törvény, személyes és üzleti adatok védelme). </a:t>
            </a:r>
          </a:p>
          <a:p>
            <a:r>
              <a:rPr lang="hu-HU" sz="1600" dirty="0"/>
              <a:t>Szervezetten (pl. munkamegosztás a közgyűjtemények között, együttműködés a tartalomszolgáltatókkal, szabványos megoldások, összekapcsolt archívumok). </a:t>
            </a:r>
          </a:p>
          <a:p>
            <a:r>
              <a:rPr lang="hu-HU" sz="1600" dirty="0"/>
              <a:t>Fenntarthatóan (pl. állami és EU-s költségvetés, tudományos kutatási alap, pályázatok, szponzorálás, fizetős szolgáltatások). </a:t>
            </a:r>
          </a:p>
        </p:txBody>
      </p:sp>
    </p:spTree>
    <p:extLst>
      <p:ext uri="{BB962C8B-B14F-4D97-AF65-F5344CB8AC3E}">
        <p14:creationId xmlns:p14="http://schemas.microsoft.com/office/powerpoint/2010/main" val="198393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148" y="524751"/>
            <a:ext cx="10261600" cy="919656"/>
          </a:xfrm>
        </p:spPr>
        <p:txBody>
          <a:bodyPr/>
          <a:lstStyle/>
          <a:p>
            <a:pPr algn="ctr" eaLnBrk="1" hangingPunct="1"/>
            <a:r>
              <a:rPr lang="hu-HU" dirty="0"/>
              <a:t>Kihívások, problémák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71050" y="1663099"/>
            <a:ext cx="8464388" cy="45359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/>
            <a:r>
              <a:rPr lang="hu-HU" dirty="0"/>
              <a:t>Hiányos </a:t>
            </a:r>
            <a:r>
              <a:rPr lang="en-US" err="1"/>
              <a:t>mement</a:t>
            </a:r>
            <a:r>
              <a:rPr lang="hu-HU" dirty="0"/>
              <a:t>o</a:t>
            </a:r>
            <a:r>
              <a:rPr lang="en-US" dirty="0"/>
              <a:t>, arch</a:t>
            </a:r>
            <a:r>
              <a:rPr lang="hu-HU" dirty="0" err="1"/>
              <a:t>ívum</a:t>
            </a:r>
            <a:r>
              <a:rPr lang="en-US" dirty="0"/>
              <a:t> </a:t>
            </a:r>
            <a:r>
              <a:rPr lang="hu-HU" dirty="0"/>
              <a:t>vagy megjelenítési</a:t>
            </a:r>
            <a:r>
              <a:rPr lang="en-US" dirty="0"/>
              <a:t> </a:t>
            </a:r>
            <a:r>
              <a:rPr lang="hu-HU" dirty="0"/>
              <a:t>hibák</a:t>
            </a:r>
            <a:r>
              <a:rPr lang="en-US" dirty="0"/>
              <a:t>;</a:t>
            </a:r>
          </a:p>
          <a:p>
            <a:pPr eaLnBrk="1" hangingPunct="1"/>
            <a:r>
              <a:rPr lang="hu-HU" dirty="0"/>
              <a:t>T</a:t>
            </a:r>
            <a:r>
              <a:rPr lang="en-US" err="1"/>
              <a:t>emporal</a:t>
            </a:r>
            <a:r>
              <a:rPr lang="en-US" dirty="0"/>
              <a:t> drift </a:t>
            </a:r>
            <a:r>
              <a:rPr lang="hu-HU" dirty="0"/>
              <a:t>és</a:t>
            </a:r>
            <a:r>
              <a:rPr lang="en-US" dirty="0"/>
              <a:t> live web leakage </a:t>
            </a:r>
            <a:br>
              <a:rPr lang="en-US" dirty="0"/>
            </a:br>
            <a:r>
              <a:rPr lang="en-US" i="1" dirty="0"/>
              <a:t>(</a:t>
            </a:r>
            <a:r>
              <a:rPr lang="hu-HU" i="1" dirty="0"/>
              <a:t>egy adott weboldal vagy webhely egyes részeinek különféle időszakokban archivált részei amelyek egységes keretben jelennek meg)</a:t>
            </a:r>
            <a:endParaRPr lang="en-US" dirty="0"/>
          </a:p>
          <a:p>
            <a:pPr eaLnBrk="1" hangingPunct="1"/>
            <a:r>
              <a:rPr lang="hu-HU" dirty="0"/>
              <a:t>Az archivált fájlok hitelessége</a:t>
            </a:r>
            <a:r>
              <a:rPr lang="en-US" dirty="0"/>
              <a:t>;</a:t>
            </a:r>
          </a:p>
          <a:p>
            <a:pPr eaLnBrk="1" hangingPunct="1"/>
            <a:r>
              <a:rPr lang="hu-HU" dirty="0"/>
              <a:t>D</a:t>
            </a:r>
            <a:r>
              <a:rPr lang="en-US" err="1"/>
              <a:t>upli</a:t>
            </a:r>
            <a:r>
              <a:rPr lang="hu-HU" err="1"/>
              <a:t>kátumok</a:t>
            </a:r>
            <a:r>
              <a:rPr lang="en-US" dirty="0"/>
              <a:t> </a:t>
            </a:r>
            <a:r>
              <a:rPr lang="hu-HU" dirty="0"/>
              <a:t>és</a:t>
            </a:r>
            <a:r>
              <a:rPr lang="en-US" dirty="0"/>
              <a:t> URL</a:t>
            </a:r>
            <a:r>
              <a:rPr lang="hu-HU" dirty="0"/>
              <a:t> cím megváltozása</a:t>
            </a:r>
            <a:r>
              <a:rPr lang="en-US" dirty="0"/>
              <a:t>;</a:t>
            </a:r>
          </a:p>
          <a:p>
            <a:pPr eaLnBrk="1" hangingPunct="1"/>
            <a:r>
              <a:rPr lang="hu-HU" dirty="0"/>
              <a:t>Egy adott domén tartalmának teljes megváltozása, </a:t>
            </a:r>
            <a:r>
              <a:rPr lang="hu-HU" dirty="0" err="1"/>
              <a:t>stb</a:t>
            </a:r>
            <a:r>
              <a:rPr lang="en-US" dirty="0"/>
              <a:t>.</a:t>
            </a:r>
            <a:endParaRPr lang="hu-HU" dirty="0"/>
          </a:p>
          <a:p>
            <a:pPr eaLnBrk="1" hangingPunct="1"/>
            <a:r>
              <a:rPr lang="hu-HU" dirty="0"/>
              <a:t>A nemzeti webarchívumok közös kereshetőségének, kutatási infrastruktúrájának megteremtése - Niels </a:t>
            </a:r>
            <a:r>
              <a:rPr lang="hu-HU" err="1"/>
              <a:t>Brügger</a:t>
            </a:r>
            <a:r>
              <a:rPr lang="hu-HU" dirty="0"/>
              <a:t> EU-projekt terve -</a:t>
            </a:r>
            <a:r>
              <a:rPr lang="en-US" dirty="0"/>
              <a:t>Transnational Research Use of Web </a:t>
            </a:r>
            <a:r>
              <a:rPr lang="en-US" err="1"/>
              <a:t>ARChives</a:t>
            </a:r>
            <a:r>
              <a:rPr lang="hu-HU" dirty="0"/>
              <a:t> </a:t>
            </a:r>
            <a:r>
              <a:rPr lang="en-US" dirty="0"/>
              <a:t>(</a:t>
            </a:r>
            <a:r>
              <a:rPr lang="en-US" err="1"/>
              <a:t>TRUeWARC</a:t>
            </a:r>
            <a:r>
              <a:rPr lang="hu-HU" dirty="0"/>
              <a:t>).</a:t>
            </a:r>
          </a:p>
        </p:txBody>
      </p:sp>
      <p:sp>
        <p:nvSpPr>
          <p:cNvPr id="20483" name="Dia számának helye 5"/>
          <p:cNvSpPr txBox="1">
            <a:spLocks noGrp="1"/>
          </p:cNvSpPr>
          <p:nvPr/>
        </p:nvSpPr>
        <p:spPr bwMode="auto">
          <a:xfrm>
            <a:off x="0" y="6597650"/>
            <a:ext cx="3556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fld id="{A964E848-6BF4-4E99-A021-692F0C056AD6}" type="slidenum">
              <a:rPr lang="hu-HU" altLang="hu-HU" sz="1000" b="1"/>
              <a:pPr algn="ctr"/>
              <a:t>30</a:t>
            </a:fld>
            <a:endParaRPr lang="hu-HU" altLang="hu-HU" sz="1000" b="1"/>
          </a:p>
        </p:txBody>
      </p:sp>
    </p:spTree>
    <p:extLst>
      <p:ext uri="{BB962C8B-B14F-4D97-AF65-F5344CB8AC3E}">
        <p14:creationId xmlns:p14="http://schemas.microsoft.com/office/powerpoint/2010/main" val="224341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2343304" y="295662"/>
            <a:ext cx="8911687" cy="1280890"/>
          </a:xfrm>
        </p:spPr>
        <p:txBody>
          <a:bodyPr/>
          <a:lstStyle/>
          <a:p>
            <a:pPr algn="ctr"/>
            <a:r>
              <a:rPr lang="en-US" dirty="0"/>
              <a:t>Web</a:t>
            </a:r>
            <a:r>
              <a:rPr lang="hu-HU" dirty="0"/>
              <a:t>archívumok</a:t>
            </a:r>
            <a:r>
              <a:rPr lang="en-US" dirty="0"/>
              <a:t> </a:t>
            </a:r>
            <a:r>
              <a:rPr lang="hu-HU" dirty="0"/>
              <a:t>és a</a:t>
            </a:r>
            <a:r>
              <a:rPr lang="en-US" dirty="0"/>
              <a:t> </a:t>
            </a:r>
            <a:r>
              <a:rPr lang="hu-HU" dirty="0"/>
              <a:t>nagy mennyiségű adatok kezelése</a:t>
            </a:r>
          </a:p>
        </p:txBody>
      </p:sp>
      <p:sp>
        <p:nvSpPr>
          <p:cNvPr id="21506" name="Dia számának helye 5"/>
          <p:cNvSpPr txBox="1">
            <a:spLocks noGrp="1"/>
          </p:cNvSpPr>
          <p:nvPr/>
        </p:nvSpPr>
        <p:spPr bwMode="auto">
          <a:xfrm>
            <a:off x="0" y="6597650"/>
            <a:ext cx="3556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fld id="{E4F12EF7-5BFA-41CD-9C07-A462A9C4B544}" type="slidenum">
              <a:rPr lang="hu-HU" altLang="hu-HU" sz="1000" b="1"/>
              <a:pPr algn="ctr"/>
              <a:t>31</a:t>
            </a:fld>
            <a:endParaRPr lang="hu-HU" altLang="hu-HU" sz="1000" b="1"/>
          </a:p>
        </p:txBody>
      </p:sp>
      <p:pic>
        <p:nvPicPr>
          <p:cNvPr id="21507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35511" y="1654121"/>
            <a:ext cx="5880100" cy="4383087"/>
          </a:xfrm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1893832" y="1795846"/>
            <a:ext cx="407560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/>
              <a:t>A webarchívumok mint nagy méretű webes korpuszok számos adat-tudományi projekt középpontjában állnak. </a:t>
            </a:r>
          </a:p>
          <a:p>
            <a:pPr>
              <a:spcBef>
                <a:spcPct val="50000"/>
              </a:spcBef>
            </a:pPr>
            <a:r>
              <a:rPr lang="hu-HU" dirty="0"/>
              <a:t>A nyílt kapcsolt adatok koncepciója kapcsán a webarchívumokban tárolt, részben strukturált adatok feldolgozása, illetve rejtett, releváns információk feltárása.</a:t>
            </a:r>
          </a:p>
          <a:p>
            <a:pPr>
              <a:spcBef>
                <a:spcPct val="50000"/>
              </a:spcBef>
            </a:pPr>
            <a:r>
              <a:rPr lang="hu-HU" dirty="0"/>
              <a:t>Újfajta együttműködési lehetőségek közgyűjtemények, webarchiváló szakemberek és adattudósok között.</a:t>
            </a:r>
          </a:p>
        </p:txBody>
      </p:sp>
    </p:spTree>
    <p:extLst>
      <p:ext uri="{BB962C8B-B14F-4D97-AF65-F5344CB8AC3E}">
        <p14:creationId xmlns:p14="http://schemas.microsoft.com/office/powerpoint/2010/main" val="408041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915988" y="242888"/>
            <a:ext cx="1026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Adattípusok és adatbányászati </a:t>
            </a:r>
            <a:br>
              <a:rPr lang="hu-HU" dirty="0"/>
            </a:br>
            <a:r>
              <a:rPr lang="hu-HU" dirty="0"/>
              <a:t>tevékenységek fajtái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7056" y="1712039"/>
            <a:ext cx="8624669" cy="3362706"/>
          </a:xfrm>
        </p:spPr>
        <p:txBody>
          <a:bodyPr/>
          <a:lstStyle/>
          <a:p>
            <a:pPr eaLnBrk="1" hangingPunct="1"/>
            <a:r>
              <a:rPr lang="hu-HU"/>
              <a:t>Webtranzakciós</a:t>
            </a:r>
            <a:r>
              <a:rPr lang="en-US"/>
              <a:t> </a:t>
            </a:r>
            <a:r>
              <a:rPr lang="hu-HU"/>
              <a:t>adatok </a:t>
            </a:r>
            <a:r>
              <a:rPr lang="hu-HU" i="1"/>
              <a:t>(pl. naplófájlok,</a:t>
            </a:r>
            <a:r>
              <a:rPr lang="en-US" i="1"/>
              <a:t> </a:t>
            </a:r>
            <a:r>
              <a:rPr lang="hu-HU" i="1"/>
              <a:t>geolokáció)</a:t>
            </a:r>
            <a:r>
              <a:rPr lang="en-US"/>
              <a:t>;</a:t>
            </a:r>
          </a:p>
          <a:p>
            <a:pPr eaLnBrk="1" hangingPunct="1"/>
            <a:r>
              <a:rPr lang="hu-HU"/>
              <a:t>Strukturált</a:t>
            </a:r>
            <a:r>
              <a:rPr lang="en-US"/>
              <a:t> </a:t>
            </a:r>
            <a:r>
              <a:rPr lang="hu-HU"/>
              <a:t>adatok</a:t>
            </a:r>
            <a:r>
              <a:rPr lang="en-US"/>
              <a:t> </a:t>
            </a:r>
            <a:r>
              <a:rPr lang="en-US" i="1"/>
              <a:t>(</a:t>
            </a:r>
            <a:r>
              <a:rPr lang="hu-HU" i="1"/>
              <a:t>pl. </a:t>
            </a:r>
            <a:r>
              <a:rPr lang="en-US" i="1"/>
              <a:t>linkgr</a:t>
            </a:r>
            <a:r>
              <a:rPr lang="hu-HU" i="1"/>
              <a:t>áfok</a:t>
            </a:r>
            <a:r>
              <a:rPr lang="en-US" i="1"/>
              <a:t>) </a:t>
            </a:r>
            <a:r>
              <a:rPr lang="en-US"/>
              <a:t>;</a:t>
            </a:r>
            <a:endParaRPr lang="en-US" i="1"/>
          </a:p>
          <a:p>
            <a:pPr eaLnBrk="1" hangingPunct="1"/>
            <a:r>
              <a:rPr lang="hu-HU"/>
              <a:t>A tartalomhoz kötődő adatok </a:t>
            </a:r>
            <a:r>
              <a:rPr lang="en-US" i="1"/>
              <a:t>(</a:t>
            </a:r>
            <a:r>
              <a:rPr lang="hu-HU" i="1"/>
              <a:t>pl</a:t>
            </a:r>
            <a:r>
              <a:rPr lang="en-US" i="1"/>
              <a:t>. </a:t>
            </a:r>
            <a:r>
              <a:rPr lang="hu-HU" i="1"/>
              <a:t>szöveges</a:t>
            </a:r>
            <a:r>
              <a:rPr lang="en-US" i="1"/>
              <a:t> </a:t>
            </a:r>
            <a:r>
              <a:rPr lang="hu-HU" i="1"/>
              <a:t>vagy</a:t>
            </a:r>
            <a:r>
              <a:rPr lang="en-US" i="1"/>
              <a:t> vi</a:t>
            </a:r>
            <a:r>
              <a:rPr lang="hu-HU" i="1"/>
              <a:t>z</a:t>
            </a:r>
            <a:r>
              <a:rPr lang="en-US" i="1"/>
              <a:t>u</a:t>
            </a:r>
            <a:r>
              <a:rPr lang="hu-HU" i="1"/>
              <a:t>á</a:t>
            </a:r>
            <a:r>
              <a:rPr lang="en-US" i="1"/>
              <a:t>l</a:t>
            </a:r>
            <a:r>
              <a:rPr lang="hu-HU" i="1"/>
              <a:t>is</a:t>
            </a:r>
            <a:r>
              <a:rPr lang="en-US" i="1"/>
              <a:t> inform</a:t>
            </a:r>
            <a:r>
              <a:rPr lang="hu-HU" i="1"/>
              <a:t>ációk</a:t>
            </a:r>
            <a:r>
              <a:rPr lang="en-US" i="1"/>
              <a:t>)</a:t>
            </a:r>
            <a:r>
              <a:rPr lang="en-US"/>
              <a:t>.</a:t>
            </a:r>
            <a:endParaRPr lang="hu-HU"/>
          </a:p>
          <a:p>
            <a:pPr eaLnBrk="1" hangingPunct="1"/>
            <a:endParaRPr lang="en-US" sz="2000"/>
          </a:p>
          <a:p>
            <a:pPr eaLnBrk="1" hangingPunct="1"/>
            <a:r>
              <a:rPr lang="hu-HU"/>
              <a:t>Adatbányászat és webhasználat</a:t>
            </a:r>
            <a:r>
              <a:rPr lang="en-US"/>
              <a:t>;</a:t>
            </a:r>
          </a:p>
          <a:p>
            <a:pPr eaLnBrk="1" hangingPunct="1"/>
            <a:r>
              <a:rPr lang="hu-HU"/>
              <a:t>Adatbányászat és webes struktúrák</a:t>
            </a:r>
            <a:r>
              <a:rPr lang="en-US"/>
              <a:t>;</a:t>
            </a:r>
          </a:p>
          <a:p>
            <a:pPr eaLnBrk="1" hangingPunct="1"/>
            <a:r>
              <a:rPr lang="hu-HU"/>
              <a:t>Adatbányászat és webes tartalmak.</a:t>
            </a:r>
          </a:p>
        </p:txBody>
      </p:sp>
      <p:sp>
        <p:nvSpPr>
          <p:cNvPr id="22531" name="Dia számának helye 5"/>
          <p:cNvSpPr txBox="1">
            <a:spLocks noGrp="1"/>
          </p:cNvSpPr>
          <p:nvPr/>
        </p:nvSpPr>
        <p:spPr bwMode="auto">
          <a:xfrm>
            <a:off x="0" y="6597650"/>
            <a:ext cx="3556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fld id="{360E616B-2F87-4552-8E15-F500B68445EB}" type="slidenum">
              <a:rPr lang="hu-HU" altLang="hu-HU" sz="1000" b="1"/>
              <a:pPr algn="ctr"/>
              <a:t>32</a:t>
            </a:fld>
            <a:endParaRPr lang="hu-HU" altLang="hu-HU" sz="1000" b="1"/>
          </a:p>
        </p:txBody>
      </p:sp>
    </p:spTree>
    <p:extLst>
      <p:ext uri="{BB962C8B-B14F-4D97-AF65-F5344CB8AC3E}">
        <p14:creationId xmlns:p14="http://schemas.microsoft.com/office/powerpoint/2010/main" val="33957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941388" y="354013"/>
            <a:ext cx="1065573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Web</a:t>
            </a:r>
            <a:r>
              <a:rPr lang="hu-HU" dirty="0"/>
              <a:t>archívumok</a:t>
            </a:r>
            <a:r>
              <a:rPr lang="en-US" dirty="0"/>
              <a:t> </a:t>
            </a:r>
            <a:r>
              <a:rPr lang="hu-HU" dirty="0"/>
              <a:t>és a </a:t>
            </a:r>
            <a:r>
              <a:rPr lang="en-US" dirty="0"/>
              <a:t>s</a:t>
            </a:r>
            <a:r>
              <a:rPr lang="hu-HU" dirty="0"/>
              <a:t>z</a:t>
            </a:r>
            <a:r>
              <a:rPr lang="en-US" dirty="0" err="1"/>
              <a:t>emanti</a:t>
            </a:r>
            <a:r>
              <a:rPr lang="hu-HU" dirty="0" err="1"/>
              <a:t>kus</a:t>
            </a:r>
            <a:r>
              <a:rPr lang="en-US" dirty="0"/>
              <a:t> web</a:t>
            </a:r>
            <a:endParaRPr lang="hu-HU" dirty="0"/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4181" y="1707438"/>
            <a:ext cx="5250519" cy="45600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hu-HU" dirty="0"/>
              <a:t>Az archivált tartalmak hatékony és a tartalmi jelentésre irányuló visszakeresési módszereinek hiánya komoly akadálya annak, hogy a webarchívumokat használható és hasznos információforrássá lehessen alakítani. 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hu-HU" dirty="0"/>
              <a:t>Jelentős információtudományi kihívás a szemantikus webes módszerek és eszközök meghonosítása a webarchívumok környezetében.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hu-HU" dirty="0"/>
              <a:t>A webarchívumoknak részévé kell válniuk a nyílt, kapcsolt adatok univerzumának, fejlett lekérdezési és adatintegrációs képességekkel. Meg kell teremteni a webarchívumok lekérdezésének lehetőségét külső rendszerek, szoftvereszközök által is.</a:t>
            </a: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1132" y="1233214"/>
            <a:ext cx="4422775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Dia számának helye 5"/>
          <p:cNvSpPr txBox="1">
            <a:spLocks noGrp="1"/>
          </p:cNvSpPr>
          <p:nvPr/>
        </p:nvSpPr>
        <p:spPr bwMode="auto">
          <a:xfrm>
            <a:off x="0" y="6597650"/>
            <a:ext cx="3556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fld id="{B9F890BC-D107-492F-9A80-784E4E049ADC}" type="slidenum">
              <a:rPr lang="hu-HU" altLang="hu-HU" sz="1000" b="1"/>
              <a:pPr algn="ctr"/>
              <a:t>33</a:t>
            </a:fld>
            <a:endParaRPr lang="hu-HU" altLang="hu-HU" sz="1000" b="1"/>
          </a:p>
        </p:txBody>
      </p:sp>
    </p:spTree>
    <p:extLst>
      <p:ext uri="{BB962C8B-B14F-4D97-AF65-F5344CB8AC3E}">
        <p14:creationId xmlns:p14="http://schemas.microsoft.com/office/powerpoint/2010/main" val="226177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920D18-D8CD-450F-B86F-492861855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822" y="558420"/>
            <a:ext cx="8911687" cy="821063"/>
          </a:xfrm>
        </p:spPr>
        <p:txBody>
          <a:bodyPr/>
          <a:lstStyle/>
          <a:p>
            <a:pPr algn="ctr"/>
            <a:r>
              <a:rPr lang="hu-HU" dirty="0"/>
              <a:t>Információforrások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26BA6E8-78B1-46F2-A2F0-2E5C7134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592" y="1371600"/>
            <a:ext cx="9611708" cy="485493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hu-HU" sz="1400" dirty="0"/>
              <a:t>Honlap: A szolgáltatáshoz kötődő alapinformációkkal: </a:t>
            </a:r>
            <a:br>
              <a:rPr lang="hu-HU" sz="1400" dirty="0"/>
            </a:br>
            <a:r>
              <a:rPr lang="hu-HU" sz="1400" dirty="0">
                <a:hlinkClick r:id="rId2"/>
              </a:rPr>
              <a:t>https://webarchivum.oszk.hu</a:t>
            </a:r>
            <a:r>
              <a:rPr lang="hu-HU" sz="1400" dirty="0"/>
              <a:t> </a:t>
            </a:r>
          </a:p>
          <a:p>
            <a:r>
              <a:rPr lang="hu-HU" sz="1400" dirty="0"/>
              <a:t>Ajánló űrlap:</a:t>
            </a:r>
            <a:br>
              <a:rPr lang="hu-HU" sz="1400" dirty="0"/>
            </a:br>
            <a:r>
              <a:rPr lang="hu-HU" sz="1400" dirty="0"/>
              <a:t> </a:t>
            </a:r>
            <a:r>
              <a:rPr lang="hu-HU" sz="1400" dirty="0">
                <a:hlinkClick r:id="rId3"/>
              </a:rPr>
              <a:t>https://forms.office.com/r/Cz3GsHSQEd</a:t>
            </a:r>
            <a:r>
              <a:rPr lang="hu-HU" sz="1400" dirty="0"/>
              <a:t> </a:t>
            </a:r>
          </a:p>
          <a:p>
            <a:r>
              <a:rPr lang="hu-HU" sz="1400" dirty="0"/>
              <a:t>MIA-L levelezőcsoport</a:t>
            </a:r>
            <a:r>
              <a:rPr lang="pt-BR" sz="1400" dirty="0"/>
              <a:t>: </a:t>
            </a:r>
            <a:br>
              <a:rPr lang="pt-BR" sz="1400" dirty="0"/>
            </a:br>
            <a:r>
              <a:rPr lang="pt-BR" sz="1400" dirty="0">
                <a:hlinkClick r:id="rId4"/>
              </a:rPr>
              <a:t>http://mekosztaly.oszk.hu/cgi-bin/mailman/listinfo/mia-l</a:t>
            </a:r>
            <a:r>
              <a:rPr lang="hu-HU" sz="1400" dirty="0"/>
              <a:t> </a:t>
            </a:r>
          </a:p>
          <a:p>
            <a:r>
              <a:rPr lang="hu-HU" sz="1400" dirty="0"/>
              <a:t>Wiki: Több száz szócikk az internetes tartalmak megőrzésével kapcsolatos fogalmakról, projektekről, szoftverekről, szolgáltatásokról, szervezetekről, rendezvényekről stb. : </a:t>
            </a:r>
            <a:br>
              <a:rPr lang="hu-HU" sz="1400" dirty="0"/>
            </a:br>
            <a:r>
              <a:rPr lang="hu-HU" sz="1400" dirty="0">
                <a:hlinkClick r:id="rId5"/>
              </a:rPr>
              <a:t>https://webarchivum.oszk.hu/szakembereknek/mia-wiki/</a:t>
            </a:r>
            <a:r>
              <a:rPr lang="hu-HU" sz="1400" dirty="0"/>
              <a:t> </a:t>
            </a:r>
          </a:p>
          <a:p>
            <a:r>
              <a:rPr lang="hu-HU" sz="1400" dirty="0"/>
              <a:t>Bibliográfia: Szakirodalmi gyűjtés absztraktokkal HTML, DOCX, PDF, RIS és </a:t>
            </a:r>
            <a:r>
              <a:rPr lang="hu-HU" sz="1400" dirty="0" err="1"/>
              <a:t>bookmark</a:t>
            </a:r>
            <a:r>
              <a:rPr lang="hu-HU" sz="1400" dirty="0"/>
              <a:t> formátumokban: </a:t>
            </a:r>
            <a:br>
              <a:rPr lang="hu-HU" sz="1400" dirty="0"/>
            </a:br>
            <a:r>
              <a:rPr lang="hu-HU" sz="1400" dirty="0">
                <a:hlinkClick r:id="rId6"/>
              </a:rPr>
              <a:t>https://webarchivum.oszk.hu/szakembereknek/szakirodalmi-bibliografia/</a:t>
            </a:r>
            <a:endParaRPr lang="hu-HU" sz="1400" dirty="0"/>
          </a:p>
          <a:p>
            <a:r>
              <a:rPr lang="hu-HU" sz="1400" dirty="0"/>
              <a:t>Ajánlott webhelyek: </a:t>
            </a:r>
            <a:br>
              <a:rPr lang="hu-HU" sz="1400" dirty="0"/>
            </a:br>
            <a:r>
              <a:rPr lang="hu-HU" sz="1400" dirty="0">
                <a:hlinkClick r:id="rId7"/>
              </a:rPr>
              <a:t>https://webarchivum.oszk.hu/szakembereknek/ajanlott_webhelyek/</a:t>
            </a:r>
            <a:r>
              <a:rPr lang="hu-HU" sz="1400" dirty="0"/>
              <a:t> </a:t>
            </a:r>
          </a:p>
          <a:p>
            <a:r>
              <a:rPr lang="hu-HU" sz="1400" dirty="0"/>
              <a:t>Oktatás: Kevert típusú (nagyrészt e-learning) és hagyományos továbbképzési tanfolyam a Könyvtári Intézet szervezésében: </a:t>
            </a:r>
            <a:br>
              <a:rPr lang="hu-HU" sz="1400" dirty="0"/>
            </a:br>
            <a:r>
              <a:rPr lang="hu-HU" sz="1400" dirty="0">
                <a:hlinkClick r:id="rId8"/>
              </a:rPr>
              <a:t>https://webarchivum.oszk.hu/szakembereknek/tanfolyam-es-e-learning/</a:t>
            </a:r>
            <a:r>
              <a:rPr lang="hu-HU" sz="1400" dirty="0"/>
              <a:t> </a:t>
            </a:r>
          </a:p>
          <a:p>
            <a:r>
              <a:rPr lang="hu-HU" sz="1400" dirty="0"/>
              <a:t>Évente rendezett szakmai workshopok: </a:t>
            </a:r>
            <a:br>
              <a:rPr lang="hu-HU" sz="1400" dirty="0"/>
            </a:br>
            <a:r>
              <a:rPr lang="hu-HU" sz="1400" dirty="0">
                <a:hlinkClick r:id="rId9"/>
              </a:rPr>
              <a:t>https://webarchivum.oszk.hu/szakembereknek/404-not-found-workshop/</a:t>
            </a:r>
            <a:r>
              <a:rPr lang="hu-HU" sz="1400" dirty="0"/>
              <a:t> </a:t>
            </a:r>
          </a:p>
          <a:p>
            <a:r>
              <a:rPr lang="hu-HU" sz="1400" dirty="0"/>
              <a:t>Ismeretterjesztés: Előadások hazai és külföldi rendezvényeken, publikációk a szaklapokban:</a:t>
            </a:r>
            <a:br>
              <a:rPr lang="hu-HU" sz="1400" dirty="0"/>
            </a:br>
            <a:r>
              <a:rPr lang="hu-HU" sz="1400" dirty="0">
                <a:hlinkClick r:id="rId10"/>
              </a:rPr>
              <a:t>https://webarchivum.oszk.hu/a-projektrol/eloadasok-prezentaciok-publikaciok/</a:t>
            </a:r>
            <a:r>
              <a:rPr lang="hu-HU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281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095" y="1154987"/>
            <a:ext cx="9760498" cy="5520233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1E504448-F088-C0AF-4046-FB2BF6696A37}"/>
              </a:ext>
            </a:extLst>
          </p:cNvPr>
          <p:cNvSpPr txBox="1">
            <a:spLocks/>
          </p:cNvSpPr>
          <p:nvPr/>
        </p:nvSpPr>
        <p:spPr>
          <a:xfrm>
            <a:off x="2474684" y="243110"/>
            <a:ext cx="8911687" cy="8210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dirty="0"/>
              <a:t>Személyes archiválás</a:t>
            </a:r>
          </a:p>
        </p:txBody>
      </p:sp>
    </p:spTree>
    <p:extLst>
      <p:ext uri="{BB962C8B-B14F-4D97-AF65-F5344CB8AC3E}">
        <p14:creationId xmlns:p14="http://schemas.microsoft.com/office/powerpoint/2010/main" val="118630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1" y="89338"/>
            <a:ext cx="8460829" cy="677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7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276" y="394138"/>
            <a:ext cx="10022410" cy="615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8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62" y="66836"/>
            <a:ext cx="8403678" cy="672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44" y="0"/>
            <a:ext cx="8485551" cy="67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3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90148-38A8-476C-8127-D73E87DA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 digitális tartalom fontossága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0C58499-1260-4750-B6F7-A92966C76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3186"/>
            <a:ext cx="8915400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dirty="0"/>
              <a:t>UNESCO charta a digitális örökség védelméről – </a:t>
            </a:r>
            <a:br>
              <a:rPr lang="hu-HU" dirty="0"/>
            </a:br>
            <a:r>
              <a:rPr lang="hu-HU" dirty="0"/>
              <a:t>2003. október 15.</a:t>
            </a:r>
          </a:p>
          <a:p>
            <a:r>
              <a:rPr lang="hu-HU" dirty="0"/>
              <a:t> http://www.unesco.hu/archivum-2009-vegeig/kommunikacio-informacio/charta-digitalis-orokseg</a:t>
            </a:r>
          </a:p>
          <a:p>
            <a:r>
              <a:rPr lang="hu-HU" dirty="0"/>
              <a:t> http://portal.unesco.org/en/ev.php-URL_ID=17721&amp;URL_DO=DO_TOPIC&amp;URL _SECTION=201.html  </a:t>
            </a:r>
          </a:p>
          <a:p>
            <a:r>
              <a:rPr lang="hu-HU" dirty="0"/>
              <a:t>„- elismerve, hogy az információ és a kreatív kifejezésmód ilyen forrásait egyre nagyobb mértékben gyártják, terjesztik, kezelik és érik el digitális formában, új örökséget teremtve ezzel - a digitális örökséget...”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7137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EB65F2-2184-4633-A384-5FBB38FC4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477" y="295662"/>
            <a:ext cx="8911687" cy="965580"/>
          </a:xfrm>
        </p:spPr>
        <p:txBody>
          <a:bodyPr/>
          <a:lstStyle/>
          <a:p>
            <a:pPr algn="ctr"/>
            <a:r>
              <a:rPr lang="hu-HU" dirty="0"/>
              <a:t>On-demand archiváló szolgáltatások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4A67961-B115-4E74-BAB1-E87E4B527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3836" y="1619017"/>
            <a:ext cx="3845097" cy="3777622"/>
          </a:xfrm>
        </p:spPr>
        <p:txBody>
          <a:bodyPr/>
          <a:lstStyle/>
          <a:p>
            <a:r>
              <a:rPr lang="hu-HU" dirty="0"/>
              <a:t>A link </a:t>
            </a:r>
            <a:r>
              <a:rPr lang="hu-HU" dirty="0" err="1"/>
              <a:t>rot</a:t>
            </a:r>
            <a:r>
              <a:rPr lang="hu-HU" dirty="0"/>
              <a:t> jelenség aláássa a megbízható hivatkozást is a webes forrásokra</a:t>
            </a:r>
          </a:p>
          <a:p>
            <a:r>
              <a:rPr lang="hu-HU" dirty="0"/>
              <a:t>On-demand szolgáltatások igény szerint lementenek egy oldalt</a:t>
            </a:r>
          </a:p>
          <a:p>
            <a:r>
              <a:rPr lang="hu-HU" dirty="0"/>
              <a:t>Ellátják stabil azonosítóval</a:t>
            </a:r>
          </a:p>
          <a:p>
            <a:r>
              <a:rPr lang="hu-HU" dirty="0" err="1">
                <a:hlinkClick r:id="rId2"/>
              </a:rPr>
              <a:t>Save</a:t>
            </a:r>
            <a:r>
              <a:rPr lang="hu-HU" dirty="0">
                <a:hlinkClick r:id="rId2"/>
              </a:rPr>
              <a:t> Page </a:t>
            </a:r>
            <a:r>
              <a:rPr lang="hu-HU" dirty="0" err="1">
                <a:hlinkClick r:id="rId2"/>
              </a:rPr>
              <a:t>Now</a:t>
            </a:r>
            <a:r>
              <a:rPr lang="hu-HU" dirty="0"/>
              <a:t>, </a:t>
            </a:r>
            <a:r>
              <a:rPr lang="hu-HU" dirty="0" err="1">
                <a:hlinkClick r:id="rId3"/>
              </a:rPr>
              <a:t>archive.today</a:t>
            </a:r>
            <a:r>
              <a:rPr lang="hu-HU" dirty="0"/>
              <a:t>, </a:t>
            </a:r>
            <a:r>
              <a:rPr lang="hu-HU" dirty="0">
                <a:hlinkClick r:id="rId4"/>
              </a:rPr>
              <a:t>Perma.cc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3F2A604-172D-4F70-B23B-F3EADD3E8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638" y="1720528"/>
            <a:ext cx="6060379" cy="459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5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>
            <a:extLst>
              <a:ext uri="{FF2B5EF4-FFF2-40B4-BE49-F238E27FC236}">
                <a16:creationId xmlns:a16="http://schemas.microsoft.com/office/drawing/2014/main" id="{FA3333D9-EA0A-4B13-8143-2BC374331B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9" y="1916113"/>
            <a:ext cx="5991225" cy="317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4" name="Rectangle 6">
            <a:extLst>
              <a:ext uri="{FF2B5EF4-FFF2-40B4-BE49-F238E27FC236}">
                <a16:creationId xmlns:a16="http://schemas.microsoft.com/office/drawing/2014/main" id="{E48AF925-0D1F-4F02-8FAD-4D89F928A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277814"/>
            <a:ext cx="86407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b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hu-HU" altLang="hu-H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Feladat: Töltsük le az internetet, </a:t>
            </a:r>
            <a:br>
              <a:rPr lang="hu-HU" altLang="hu-H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hu-HU" altLang="hu-H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amíg még nem késő...</a:t>
            </a:r>
            <a:endParaRPr lang="hu-HU">
              <a:solidFill>
                <a:schemeClr val="tx1">
                  <a:lumMod val="85000"/>
                  <a:lumOff val="1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58375" name="Text Box 7">
            <a:extLst>
              <a:ext uri="{FF2B5EF4-FFF2-40B4-BE49-F238E27FC236}">
                <a16:creationId xmlns:a16="http://schemas.microsoft.com/office/drawing/2014/main" id="{2698AFED-489E-4295-AFC6-8D4EDB01B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964" y="5748339"/>
            <a:ext cx="66960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3000" dirty="0">
                <a:latin typeface="Arial"/>
                <a:cs typeface="Arial"/>
              </a:rPr>
              <a:t>Köszönöm a megtisztelő figyelmet!</a:t>
            </a:r>
          </a:p>
        </p:txBody>
      </p:sp>
      <p:sp>
        <p:nvSpPr>
          <p:cNvPr id="58376" name="Text Box 8">
            <a:extLst>
              <a:ext uri="{FF2B5EF4-FFF2-40B4-BE49-F238E27FC236}">
                <a16:creationId xmlns:a16="http://schemas.microsoft.com/office/drawing/2014/main" id="{6EB192AD-AFAF-4419-BF30-FF383201F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9" y="5241925"/>
            <a:ext cx="51133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200">
                <a:latin typeface="Arial" panose="020B0604020202020204" pitchFamily="34" charset="0"/>
              </a:rPr>
              <a:t>A kép forrása: </a:t>
            </a:r>
            <a:r>
              <a:rPr lang="hu-HU" altLang="hu-HU" sz="1200">
                <a:latin typeface="Arial" panose="020B0604020202020204" pitchFamily="34" charset="0"/>
                <a:hlinkClick r:id="rId3"/>
              </a:rPr>
              <a:t>https://www.w3schools.com/downloadwww.htm</a:t>
            </a:r>
            <a:endParaRPr lang="hu-HU" altLang="hu-HU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9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F51D68-9A2A-4C13-B889-67E9B81A4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028" y="416569"/>
            <a:ext cx="9898118" cy="944563"/>
          </a:xfrm>
        </p:spPr>
        <p:txBody>
          <a:bodyPr/>
          <a:lstStyle/>
          <a:p>
            <a:pPr algn="ctr"/>
            <a:r>
              <a:rPr lang="hu-HU" dirty="0"/>
              <a:t>A digitális tartalom veszélyeztetettsége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6FCAE55-CBEC-4434-B843-EAD59D66A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9799" y="1621221"/>
            <a:ext cx="8915400" cy="2739726"/>
          </a:xfrm>
        </p:spPr>
        <p:txBody>
          <a:bodyPr/>
          <a:lstStyle/>
          <a:p>
            <a:r>
              <a:rPr lang="hu-HU" dirty="0"/>
              <a:t>A digitális tartalom veszélyeztetettsége</a:t>
            </a:r>
          </a:p>
          <a:p>
            <a:r>
              <a:rPr lang="hu-HU" dirty="0"/>
              <a:t>Az örökség elvesztése elleni védelem:</a:t>
            </a:r>
          </a:p>
          <a:p>
            <a:r>
              <a:rPr lang="hu-HU" dirty="0"/>
              <a:t> 3. Cikkely - Az eltűnés veszélye</a:t>
            </a:r>
          </a:p>
          <a:p>
            <a:r>
              <a:rPr lang="hu-HU" dirty="0"/>
              <a:t>„A világ digitális örökségét a végleges eltűnés veszélye fenyegeti. Ehhez hozzájárul az azt tartalmazó hardware és software gyors elavulása, bizonytalanság a forrásokkal, felelősségekkel, és a fenntartás és megőrzés módszereivel kapcsolatban, valamint a támogató jogi szabályozás hiánya.”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287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DDA5A1-10E3-47E9-B555-829DF189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 webarchiválás a digitális tartalmak rendszerében</a:t>
            </a:r>
            <a:endParaRPr lang="hu-HU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59B99D91-582B-4D86-A54F-42E627199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5779" y="2540876"/>
            <a:ext cx="5284611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A142CE39-F071-4B99-B77D-11FD26C91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5417"/>
            <a:ext cx="8229600" cy="1297278"/>
          </a:xfrm>
          <a:noFill/>
        </p:spPr>
        <p:txBody>
          <a:bodyPr>
            <a:spAutoFit/>
          </a:bodyPr>
          <a:lstStyle/>
          <a:p>
            <a:r>
              <a:rPr lang="hu-HU" altLang="hu-HU" sz="2200">
                <a:solidFill>
                  <a:schemeClr val="folHlink"/>
                </a:solidFill>
              </a:rPr>
              <a:t>Boing Boing 2017. 07. 27. </a:t>
            </a:r>
            <a:br>
              <a:rPr lang="hu-HU" altLang="hu-HU"/>
            </a:br>
            <a:r>
              <a:rPr lang="hu-HU" altLang="hu-HU" sz="2500"/>
              <a:t>Link Rot: only half of the links on 2005's </a:t>
            </a:r>
            <a:br>
              <a:rPr lang="hu-HU" altLang="hu-HU" sz="2500"/>
            </a:br>
            <a:r>
              <a:rPr lang="hu-HU" altLang="hu-HU" sz="2500"/>
              <a:t>Million Dollar Homepage are still reachable</a:t>
            </a:r>
            <a:br>
              <a:rPr lang="hu-HU" altLang="hu-HU" sz="2500" b="1"/>
            </a:br>
            <a:r>
              <a:rPr lang="hu-HU" altLang="hu-HU" sz="1500">
                <a:hlinkClick r:id="rId2"/>
              </a:rPr>
              <a:t>https://boingboing.net/2017/07/27/link-rot-only-half-of-the-lin.html</a:t>
            </a:r>
            <a:endParaRPr lang="hu-HU" altLang="hu-HU" sz="1500"/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AFAD9EEE-6D32-4200-B699-A58867DAB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989138"/>
            <a:ext cx="424815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4A48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E3EACF"/>
              </a:buClr>
              <a:buSzPct val="75000"/>
              <a:buFont typeface="Wingdings" panose="05000000000000000000" pitchFamily="2" charset="2"/>
              <a:buChar char="p"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2005 augusztus és 2006 január között Alex </a:t>
            </a:r>
            <a:r>
              <a:rPr kumimoji="0" lang="hu-HU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Tew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angol diák pixelenként 1 dollárért adott el egy 1000 × 1000 képpontból álló weboldalnyi reklámfelületet.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E3EACF"/>
              </a:buClr>
              <a:buSzPct val="75000"/>
              <a:buFont typeface="Wingdings" panose="05000000000000000000" pitchFamily="2" charset="2"/>
              <a:buChar char="p"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alt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2816 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linkből bő tíz év után csak 1780 működő maradt.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E3EACF"/>
              </a:buClr>
              <a:buSzPct val="75000"/>
              <a:buFont typeface="Wingdings" panose="05000000000000000000" pitchFamily="2" charset="2"/>
              <a:buChar char="p"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547 webhely teljesen elérhetetlen (342 ezer dollárnyi</a:t>
            </a:r>
            <a:r>
              <a:rPr kumimoji="0" lang="en-US" alt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érték), 489 link pedig máshová - gyakran üres vagy eladó domainre - irányít (145 ezer dollárnyi érték).</a:t>
            </a:r>
          </a:p>
        </p:txBody>
      </p:sp>
      <p:grpSp>
        <p:nvGrpSpPr>
          <p:cNvPr id="46092" name="Group 12">
            <a:extLst>
              <a:ext uri="{FF2B5EF4-FFF2-40B4-BE49-F238E27FC236}">
                <a16:creationId xmlns:a16="http://schemas.microsoft.com/office/drawing/2014/main" id="{D032A449-8A18-4240-A257-628FF4CC331C}"/>
              </a:ext>
            </a:extLst>
          </p:cNvPr>
          <p:cNvGrpSpPr>
            <a:grpSpLocks/>
          </p:cNvGrpSpPr>
          <p:nvPr/>
        </p:nvGrpSpPr>
        <p:grpSpPr bwMode="auto">
          <a:xfrm>
            <a:off x="6242050" y="1700213"/>
            <a:ext cx="4318000" cy="5027612"/>
            <a:chOff x="2972" y="1071"/>
            <a:chExt cx="2720" cy="3167"/>
          </a:xfrm>
        </p:grpSpPr>
        <p:pic>
          <p:nvPicPr>
            <p:cNvPr id="46091" name="Picture 11">
              <a:extLst>
                <a:ext uri="{FF2B5EF4-FFF2-40B4-BE49-F238E27FC236}">
                  <a16:creationId xmlns:a16="http://schemas.microsoft.com/office/drawing/2014/main" id="{08AAA372-C1BC-464D-9D6B-CEDACFC8C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2" y="1071"/>
              <a:ext cx="2720" cy="2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086" name="Text Box 6">
              <a:extLst>
                <a:ext uri="{FF2B5EF4-FFF2-40B4-BE49-F238E27FC236}">
                  <a16:creationId xmlns:a16="http://schemas.microsoft.com/office/drawing/2014/main" id="{04372965-04BB-42ED-92D4-A63C3B4580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8" y="4065"/>
              <a:ext cx="222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 kép forrása: </a:t>
              </a:r>
              <a:r>
                <a:rPr kumimoji="0" lang="hu-HU" altLang="hu-H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4"/>
                </a:rPr>
                <a:t>https://lil.law.harvard.edu/blog/</a:t>
              </a:r>
              <a:endPara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6088" name="Picture 8">
            <a:extLst>
              <a:ext uri="{FF2B5EF4-FFF2-40B4-BE49-F238E27FC236}">
                <a16:creationId xmlns:a16="http://schemas.microsoft.com/office/drawing/2014/main" id="{BA75FC97-2EC3-4EC1-A7F8-60AE47171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1781176"/>
            <a:ext cx="4343400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8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941574" y="186449"/>
            <a:ext cx="11733000" cy="103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hu" sz="3200"/>
              <a:t>A Nagy Könyv - milliárdos projekt honlapja volt...</a:t>
            </a:r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8128" y="1329726"/>
            <a:ext cx="7375399" cy="55315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568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1311166" y="212725"/>
            <a:ext cx="10515600" cy="838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hu"/>
              <a:t>Internetto - már csak az emléke él…</a:t>
            </a:r>
          </a:p>
        </p:txBody>
      </p:sp>
      <p:pic>
        <p:nvPicPr>
          <p:cNvPr id="180" name="Shape 180" descr="internetto.jpg"/>
          <p:cNvPicPr preferRelativeResize="0"/>
          <p:nvPr/>
        </p:nvPicPr>
        <p:blipFill rotWithShape="1">
          <a:blip r:embed="rId3">
            <a:alphaModFix/>
          </a:blip>
          <a:srcRect r="17573"/>
          <a:stretch/>
        </p:blipFill>
        <p:spPr>
          <a:xfrm>
            <a:off x="2084403" y="1216462"/>
            <a:ext cx="9074227" cy="54468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5017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AE6349DFCD43C49BE9725ADC86B6A7B" ma:contentTypeVersion="14" ma:contentTypeDescription="Új dokumentum létrehozása." ma:contentTypeScope="" ma:versionID="395123c77ed03e8aaeb711b12a5cf9f8">
  <xsd:schema xmlns:xsd="http://www.w3.org/2001/XMLSchema" xmlns:xs="http://www.w3.org/2001/XMLSchema" xmlns:p="http://schemas.microsoft.com/office/2006/metadata/properties" xmlns:ns3="f646e20e-1b54-4319-add7-5df1c29b20e4" xmlns:ns4="4649602c-1d6a-443c-8e4e-726f2730cc91" targetNamespace="http://schemas.microsoft.com/office/2006/metadata/properties" ma:root="true" ma:fieldsID="46e64b57b6ea8ccd8f858ece19fcacff" ns3:_="" ns4:_="">
    <xsd:import namespace="f646e20e-1b54-4319-add7-5df1c29b20e4"/>
    <xsd:import namespace="4649602c-1d6a-443c-8e4e-726f2730cc9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6e20e-1b54-4319-add7-5df1c29b20e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Megosztási tipp kivonat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49602c-1d6a-443c-8e4e-726f2730cc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9DC2AA-06BF-4518-9676-1417668213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46e20e-1b54-4319-add7-5df1c29b20e4"/>
    <ds:schemaRef ds:uri="4649602c-1d6a-443c-8e4e-726f2730cc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409871-E4CB-4DB0-992A-53EEDF087DA6}">
  <ds:schemaRefs>
    <ds:schemaRef ds:uri="f646e20e-1b54-4319-add7-5df1c29b20e4"/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http://purl.org/dc/terms/"/>
    <ds:schemaRef ds:uri="4649602c-1d6a-443c-8e4e-726f2730cc91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3C9EC72-3302-4424-B034-D2EE017B7B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2180</Words>
  <Application>Microsoft Macintosh PowerPoint</Application>
  <PresentationFormat>Szélesvásznú</PresentationFormat>
  <Paragraphs>189</Paragraphs>
  <Slides>41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47" baseType="lpstr">
      <vt:lpstr>Arial</vt:lpstr>
      <vt:lpstr>Calibri</vt:lpstr>
      <vt:lpstr>Century Gothic</vt:lpstr>
      <vt:lpstr>Wingdings</vt:lpstr>
      <vt:lpstr>Wingdings 3</vt:lpstr>
      <vt:lpstr>Szálak</vt:lpstr>
      <vt:lpstr>A webarchívum  mint kutatási forrás</vt:lpstr>
      <vt:lpstr>Célok, alapfogalmak</vt:lpstr>
      <vt:lpstr>Általános elvek</vt:lpstr>
      <vt:lpstr>A digitális tartalom fontossága</vt:lpstr>
      <vt:lpstr>A digitális tartalom veszélyeztetettsége</vt:lpstr>
      <vt:lpstr>A webarchiválás a digitális tartalmak rendszerében</vt:lpstr>
      <vt:lpstr>Boing Boing 2017. 07. 27.  Link Rot: only half of the links on 2005's  Million Dollar Homepage are still reachable https://boingboing.net/2017/07/27/link-rot-only-half-of-the-lin.html</vt:lpstr>
      <vt:lpstr>A Nagy Könyv - milliárdos projekt honlapja volt...</vt:lpstr>
      <vt:lpstr>Internetto - már csak az emléke él…</vt:lpstr>
      <vt:lpstr>1996 Internet Archive  http://web.archive.org</vt:lpstr>
      <vt:lpstr>Webkönyvtár</vt:lpstr>
      <vt:lpstr>Weblevéltár</vt:lpstr>
      <vt:lpstr>Webmúzeum</vt:lpstr>
      <vt:lpstr>PowerPoint-bemutató</vt:lpstr>
      <vt:lpstr>Szoftver háttér</vt:lpstr>
      <vt:lpstr>A webarchiválás kezdetei Magyarországon</vt:lpstr>
      <vt:lpstr>Az OSZK webarchívumának indulása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Archiválási problémák: széteső elrendezés</vt:lpstr>
      <vt:lpstr>Archiválási problémák: kitiltott robot</vt:lpstr>
      <vt:lpstr>Archiválási problémák: elveszett stílusfájl</vt:lpstr>
      <vt:lpstr>Fő kutatási témakörök a  webarchiválás kapcsán</vt:lpstr>
      <vt:lpstr>A kutatás tárgya</vt:lpstr>
      <vt:lpstr>A kutatás szintjei</vt:lpstr>
      <vt:lpstr>Kihívások, problémák</vt:lpstr>
      <vt:lpstr>Webarchívumok és a nagy mennyiségű adatok kezelése</vt:lpstr>
      <vt:lpstr>Adattípusok és adatbányászati  tevékenységek fajtái</vt:lpstr>
      <vt:lpstr>Webarchívumok és a szemantikus web</vt:lpstr>
      <vt:lpstr>Információforrások</vt:lpstr>
      <vt:lpstr>PowerPoint-bemutató</vt:lpstr>
      <vt:lpstr>PowerPoint-bemutató</vt:lpstr>
      <vt:lpstr>PowerPoint-bemutató</vt:lpstr>
      <vt:lpstr>PowerPoint-bemutató</vt:lpstr>
      <vt:lpstr>PowerPoint-bemutató</vt:lpstr>
      <vt:lpstr>On-demand archiváló szolgáltatások</vt:lpstr>
      <vt:lpstr>PowerPoint-bemutató</vt:lpstr>
    </vt:vector>
  </TitlesOfParts>
  <Company>Országos Széchényi Könyvtár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Németh Márton</dc:creator>
  <cp:lastModifiedBy>NEMETH Marton (OP)</cp:lastModifiedBy>
  <cp:revision>342</cp:revision>
  <dcterms:created xsi:type="dcterms:W3CDTF">2022-09-26T07:46:55Z</dcterms:created>
  <dcterms:modified xsi:type="dcterms:W3CDTF">2025-10-09T09:46:44Z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0x0101008AE6349DFCD43C49BE9725ADC86B6A7B</vt:lpwstr>
  </property>
</Properties>
</file>